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285" r:id="rId5"/>
    <p:sldId id="286" r:id="rId6"/>
    <p:sldId id="287" r:id="rId7"/>
    <p:sldId id="288" r:id="rId8"/>
    <p:sldId id="289" r:id="rId9"/>
    <p:sldId id="290" r:id="rId10"/>
    <p:sldId id="292" r:id="rId11"/>
    <p:sldId id="282" r:id="rId12"/>
    <p:sldId id="327" r:id="rId13"/>
    <p:sldId id="328" r:id="rId14"/>
    <p:sldId id="291" r:id="rId15"/>
    <p:sldId id="260" r:id="rId16"/>
    <p:sldId id="274" r:id="rId17"/>
    <p:sldId id="276" r:id="rId18"/>
    <p:sldId id="257" r:id="rId19"/>
    <p:sldId id="258" r:id="rId20"/>
    <p:sldId id="261" r:id="rId21"/>
    <p:sldId id="262" r:id="rId22"/>
    <p:sldId id="263" r:id="rId23"/>
    <p:sldId id="265" r:id="rId24"/>
    <p:sldId id="266" r:id="rId25"/>
    <p:sldId id="264" r:id="rId26"/>
    <p:sldId id="267" r:id="rId27"/>
    <p:sldId id="269" r:id="rId28"/>
    <p:sldId id="268" r:id="rId29"/>
    <p:sldId id="270" r:id="rId30"/>
    <p:sldId id="271" r:id="rId31"/>
    <p:sldId id="259" r:id="rId32"/>
    <p:sldId id="329" r:id="rId33"/>
    <p:sldId id="278" r:id="rId34"/>
    <p:sldId id="279" r:id="rId35"/>
    <p:sldId id="272" r:id="rId36"/>
    <p:sldId id="280" r:id="rId37"/>
    <p:sldId id="294" r:id="rId38"/>
    <p:sldId id="313" r:id="rId39"/>
    <p:sldId id="293" r:id="rId40"/>
    <p:sldId id="295" r:id="rId41"/>
    <p:sldId id="277" r:id="rId42"/>
    <p:sldId id="281" r:id="rId43"/>
    <p:sldId id="296" r:id="rId44"/>
    <p:sldId id="297" r:id="rId45"/>
    <p:sldId id="298" r:id="rId46"/>
    <p:sldId id="299" r:id="rId47"/>
    <p:sldId id="300" r:id="rId48"/>
    <p:sldId id="301" r:id="rId49"/>
    <p:sldId id="315" r:id="rId50"/>
    <p:sldId id="302" r:id="rId51"/>
    <p:sldId id="314" r:id="rId52"/>
    <p:sldId id="303" r:id="rId53"/>
    <p:sldId id="316" r:id="rId54"/>
    <p:sldId id="317" r:id="rId55"/>
    <p:sldId id="318" r:id="rId56"/>
    <p:sldId id="319" r:id="rId57"/>
    <p:sldId id="304" r:id="rId58"/>
    <p:sldId id="321" r:id="rId59"/>
    <p:sldId id="320" r:id="rId60"/>
    <p:sldId id="306" r:id="rId61"/>
    <p:sldId id="275" r:id="rId62"/>
    <p:sldId id="307" r:id="rId63"/>
    <p:sldId id="322" r:id="rId64"/>
    <p:sldId id="311" r:id="rId65"/>
    <p:sldId id="323" r:id="rId66"/>
    <p:sldId id="312" r:id="rId67"/>
    <p:sldId id="308" r:id="rId68"/>
    <p:sldId id="310" r:id="rId69"/>
    <p:sldId id="309" r:id="rId70"/>
    <p:sldId id="324" r:id="rId71"/>
    <p:sldId id="325" r:id="rId72"/>
    <p:sldId id="326" r:id="rId73"/>
    <p:sldId id="330" r:id="rId7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B08"/>
    <a:srgbClr val="480604"/>
    <a:srgbClr val="422C16"/>
    <a:srgbClr val="0C788E"/>
    <a:srgbClr val="025198"/>
    <a:srgbClr val="000099"/>
    <a:srgbClr val="1C1C1C"/>
    <a:srgbClr val="660066"/>
    <a:srgbClr val="000058"/>
    <a:srgbClr val="2E17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94652"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1340E643-3841-4789-A8AA-2F148A50E305}" type="slidenum">
              <a:rPr lang="es-ES"/>
              <a:pPr/>
              <a:t>‹#›</a:t>
            </a:fld>
            <a:endParaRPr lang="es-E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1E8664E7-354D-4879-A1E9-1F94180B6ADA}" type="slidenum">
              <a:rPr lang="es-ES"/>
              <a:pPr/>
              <a:t>‹#›</a:t>
            </a:fld>
            <a:endParaRPr lang="es-E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D30D1C82-2E95-4773-A790-6FD381015808}" type="slidenum">
              <a:rPr lang="es-ES"/>
              <a:pPr/>
              <a:t>‹#›</a:t>
            </a:fld>
            <a:endParaRPr lang="es-E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D726533E-1EDB-4993-B8C4-E2826F26699E}" type="slidenum">
              <a:rPr lang="es-ES"/>
              <a:pPr/>
              <a:t>‹#›</a:t>
            </a:fld>
            <a:endParaRPr lang="es-E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270E39B9-F069-4401-BBCD-5BE01EC3B281}" type="slidenum">
              <a:rPr lang="es-ES"/>
              <a:pPr/>
              <a:t>‹#›</a:t>
            </a:fld>
            <a:endParaRPr lang="es-E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s-ES"/>
          </a:p>
        </p:txBody>
      </p:sp>
      <p:sp>
        <p:nvSpPr>
          <p:cNvPr id="6" name="5 - Θέση υποσέλιδου"/>
          <p:cNvSpPr>
            <a:spLocks noGrp="1"/>
          </p:cNvSpPr>
          <p:nvPr>
            <p:ph type="ftr" sz="quarter" idx="11"/>
          </p:nvPr>
        </p:nvSpPr>
        <p:spPr/>
        <p:txBody>
          <a:bodyPr/>
          <a:lstStyle>
            <a:lvl1pPr>
              <a:defRPr/>
            </a:lvl1pPr>
          </a:lstStyle>
          <a:p>
            <a:endParaRPr lang="es-ES"/>
          </a:p>
        </p:txBody>
      </p:sp>
      <p:sp>
        <p:nvSpPr>
          <p:cNvPr id="7" name="6 - Θέση αριθμού διαφάνειας"/>
          <p:cNvSpPr>
            <a:spLocks noGrp="1"/>
          </p:cNvSpPr>
          <p:nvPr>
            <p:ph type="sldNum" sz="quarter" idx="12"/>
          </p:nvPr>
        </p:nvSpPr>
        <p:spPr/>
        <p:txBody>
          <a:bodyPr/>
          <a:lstStyle>
            <a:lvl1pPr>
              <a:defRPr/>
            </a:lvl1pPr>
          </a:lstStyle>
          <a:p>
            <a:fld id="{00D30E6A-A182-434B-8763-A3760BE735D4}" type="slidenum">
              <a:rPr lang="es-ES"/>
              <a:pPr/>
              <a:t>‹#›</a:t>
            </a:fld>
            <a:endParaRPr lang="es-E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s-ES"/>
          </a:p>
        </p:txBody>
      </p:sp>
      <p:sp>
        <p:nvSpPr>
          <p:cNvPr id="8" name="7 - Θέση υποσέλιδου"/>
          <p:cNvSpPr>
            <a:spLocks noGrp="1"/>
          </p:cNvSpPr>
          <p:nvPr>
            <p:ph type="ftr" sz="quarter" idx="11"/>
          </p:nvPr>
        </p:nvSpPr>
        <p:spPr/>
        <p:txBody>
          <a:bodyPr/>
          <a:lstStyle>
            <a:lvl1pPr>
              <a:defRPr/>
            </a:lvl1pPr>
          </a:lstStyle>
          <a:p>
            <a:endParaRPr lang="es-ES"/>
          </a:p>
        </p:txBody>
      </p:sp>
      <p:sp>
        <p:nvSpPr>
          <p:cNvPr id="9" name="8 - Θέση αριθμού διαφάνειας"/>
          <p:cNvSpPr>
            <a:spLocks noGrp="1"/>
          </p:cNvSpPr>
          <p:nvPr>
            <p:ph type="sldNum" sz="quarter" idx="12"/>
          </p:nvPr>
        </p:nvSpPr>
        <p:spPr/>
        <p:txBody>
          <a:bodyPr/>
          <a:lstStyle>
            <a:lvl1pPr>
              <a:defRPr/>
            </a:lvl1pPr>
          </a:lstStyle>
          <a:p>
            <a:fld id="{A03FCE56-8D54-482F-878F-9E978B57BFC6}" type="slidenum">
              <a:rPr lang="es-ES"/>
              <a:pPr/>
              <a:t>‹#›</a:t>
            </a:fld>
            <a:endParaRPr lang="es-E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s-ES"/>
          </a:p>
        </p:txBody>
      </p:sp>
      <p:sp>
        <p:nvSpPr>
          <p:cNvPr id="4" name="3 - Θέση υποσέλιδου"/>
          <p:cNvSpPr>
            <a:spLocks noGrp="1"/>
          </p:cNvSpPr>
          <p:nvPr>
            <p:ph type="ftr" sz="quarter" idx="11"/>
          </p:nvPr>
        </p:nvSpPr>
        <p:spPr/>
        <p:txBody>
          <a:bodyPr/>
          <a:lstStyle>
            <a:lvl1pPr>
              <a:defRPr/>
            </a:lvl1pPr>
          </a:lstStyle>
          <a:p>
            <a:endParaRPr lang="es-ES"/>
          </a:p>
        </p:txBody>
      </p:sp>
      <p:sp>
        <p:nvSpPr>
          <p:cNvPr id="5" name="4 - Θέση αριθμού διαφάνειας"/>
          <p:cNvSpPr>
            <a:spLocks noGrp="1"/>
          </p:cNvSpPr>
          <p:nvPr>
            <p:ph type="sldNum" sz="quarter" idx="12"/>
          </p:nvPr>
        </p:nvSpPr>
        <p:spPr/>
        <p:txBody>
          <a:bodyPr/>
          <a:lstStyle>
            <a:lvl1pPr>
              <a:defRPr/>
            </a:lvl1pPr>
          </a:lstStyle>
          <a:p>
            <a:fld id="{3A30D6D9-9751-4A60-9830-BE800DC4953E}" type="slidenum">
              <a:rPr lang="es-ES"/>
              <a:pPr/>
              <a:t>‹#›</a:t>
            </a:fld>
            <a:endParaRPr lang="es-E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s-ES"/>
          </a:p>
        </p:txBody>
      </p:sp>
      <p:sp>
        <p:nvSpPr>
          <p:cNvPr id="3" name="2 - Θέση υποσέλιδου"/>
          <p:cNvSpPr>
            <a:spLocks noGrp="1"/>
          </p:cNvSpPr>
          <p:nvPr>
            <p:ph type="ftr" sz="quarter" idx="11"/>
          </p:nvPr>
        </p:nvSpPr>
        <p:spPr/>
        <p:txBody>
          <a:bodyPr/>
          <a:lstStyle>
            <a:lvl1pPr>
              <a:defRPr/>
            </a:lvl1pPr>
          </a:lstStyle>
          <a:p>
            <a:endParaRPr lang="es-ES"/>
          </a:p>
        </p:txBody>
      </p:sp>
      <p:sp>
        <p:nvSpPr>
          <p:cNvPr id="4" name="3 - Θέση αριθμού διαφάνειας"/>
          <p:cNvSpPr>
            <a:spLocks noGrp="1"/>
          </p:cNvSpPr>
          <p:nvPr>
            <p:ph type="sldNum" sz="quarter" idx="12"/>
          </p:nvPr>
        </p:nvSpPr>
        <p:spPr/>
        <p:txBody>
          <a:bodyPr/>
          <a:lstStyle>
            <a:lvl1pPr>
              <a:defRPr/>
            </a:lvl1pPr>
          </a:lstStyle>
          <a:p>
            <a:fld id="{E4EC2ADF-A954-4D8C-9341-E51E22847A9E}" type="slidenum">
              <a:rPr lang="es-ES"/>
              <a:pPr/>
              <a:t>‹#›</a:t>
            </a:fld>
            <a:endParaRPr lang="es-E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s-ES"/>
          </a:p>
        </p:txBody>
      </p:sp>
      <p:sp>
        <p:nvSpPr>
          <p:cNvPr id="6" name="5 - Θέση υποσέλιδου"/>
          <p:cNvSpPr>
            <a:spLocks noGrp="1"/>
          </p:cNvSpPr>
          <p:nvPr>
            <p:ph type="ftr" sz="quarter" idx="11"/>
          </p:nvPr>
        </p:nvSpPr>
        <p:spPr/>
        <p:txBody>
          <a:bodyPr/>
          <a:lstStyle>
            <a:lvl1pPr>
              <a:defRPr/>
            </a:lvl1pPr>
          </a:lstStyle>
          <a:p>
            <a:endParaRPr lang="es-ES"/>
          </a:p>
        </p:txBody>
      </p:sp>
      <p:sp>
        <p:nvSpPr>
          <p:cNvPr id="7" name="6 - Θέση αριθμού διαφάνειας"/>
          <p:cNvSpPr>
            <a:spLocks noGrp="1"/>
          </p:cNvSpPr>
          <p:nvPr>
            <p:ph type="sldNum" sz="quarter" idx="12"/>
          </p:nvPr>
        </p:nvSpPr>
        <p:spPr/>
        <p:txBody>
          <a:bodyPr/>
          <a:lstStyle>
            <a:lvl1pPr>
              <a:defRPr/>
            </a:lvl1pPr>
          </a:lstStyle>
          <a:p>
            <a:fld id="{B29628FE-C53E-40E8-BF70-08F461658396}" type="slidenum">
              <a:rPr lang="es-ES"/>
              <a:pPr/>
              <a:t>‹#›</a:t>
            </a:fld>
            <a:endParaRPr lang="es-E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s-ES"/>
          </a:p>
        </p:txBody>
      </p:sp>
      <p:sp>
        <p:nvSpPr>
          <p:cNvPr id="6" name="5 - Θέση υποσέλιδου"/>
          <p:cNvSpPr>
            <a:spLocks noGrp="1"/>
          </p:cNvSpPr>
          <p:nvPr>
            <p:ph type="ftr" sz="quarter" idx="11"/>
          </p:nvPr>
        </p:nvSpPr>
        <p:spPr/>
        <p:txBody>
          <a:bodyPr/>
          <a:lstStyle>
            <a:lvl1pPr>
              <a:defRPr/>
            </a:lvl1pPr>
          </a:lstStyle>
          <a:p>
            <a:endParaRPr lang="es-ES"/>
          </a:p>
        </p:txBody>
      </p:sp>
      <p:sp>
        <p:nvSpPr>
          <p:cNvPr id="7" name="6 - Θέση αριθμού διαφάνειας"/>
          <p:cNvSpPr>
            <a:spLocks noGrp="1"/>
          </p:cNvSpPr>
          <p:nvPr>
            <p:ph type="sldNum" sz="quarter" idx="12"/>
          </p:nvPr>
        </p:nvSpPr>
        <p:spPr/>
        <p:txBody>
          <a:bodyPr/>
          <a:lstStyle>
            <a:lvl1pPr>
              <a:defRPr/>
            </a:lvl1pPr>
          </a:lstStyle>
          <a:p>
            <a:fld id="{12E35E23-6A23-41C6-A52F-378F536782C2}" type="slidenum">
              <a:rPr lang="es-ES"/>
              <a:pPr/>
              <a:t>‹#›</a:t>
            </a:fld>
            <a:endParaRPr lang="es-E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EEFA06E-F704-430B-B5CD-AAAD5C834C21}"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net.gr/resources/2009-09/25-9-thumb-large.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ygreek.fm/covers/artist/cover-source/6316/image.jp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2267744" y="260648"/>
            <a:ext cx="6659587" cy="1944216"/>
          </a:xfrm>
          <a:noFill/>
          <a:ln/>
        </p:spPr>
        <p:txBody>
          <a:bodyPr/>
          <a:lstStyle/>
          <a:p>
            <a:r>
              <a:rPr lang="el-GR" sz="4000" b="1" dirty="0" smtClean="0">
                <a:solidFill>
                  <a:schemeClr val="bg1"/>
                </a:solidFill>
                <a:latin typeface="Garamond" pitchFamily="18" charset="0"/>
              </a:rPr>
              <a:t>Λογοτεχνία Θ.Κ. Γ΄ Λυκείου</a:t>
            </a:r>
            <a:r>
              <a:rPr lang="el-GR" sz="4000" b="1" dirty="0" smtClean="0">
                <a:solidFill>
                  <a:schemeClr val="tx1"/>
                </a:solidFill>
                <a:latin typeface="Garamond" pitchFamily="18" charset="0"/>
              </a:rPr>
              <a:t/>
            </a:r>
            <a:br>
              <a:rPr lang="el-GR" sz="4000" b="1" dirty="0" smtClean="0">
                <a:solidFill>
                  <a:schemeClr val="tx1"/>
                </a:solidFill>
                <a:latin typeface="Garamond" pitchFamily="18" charset="0"/>
              </a:rPr>
            </a:br>
            <a:r>
              <a:rPr lang="el-GR" sz="4000" b="1" dirty="0" smtClean="0">
                <a:solidFill>
                  <a:srgbClr val="FFC000"/>
                </a:solidFill>
                <a:latin typeface="Garamond" pitchFamily="18" charset="0"/>
              </a:rPr>
              <a:t>Κική Δημουλά- Μίλτος Σαχτούρης</a:t>
            </a:r>
            <a:endParaRPr lang="es-ES" sz="4000" b="1" dirty="0">
              <a:solidFill>
                <a:srgbClr val="FFC000"/>
              </a:solidFill>
              <a:latin typeface="Garamond" pitchFamily="18" charset="0"/>
            </a:endParaRPr>
          </a:p>
        </p:txBody>
      </p:sp>
      <p:sp>
        <p:nvSpPr>
          <p:cNvPr id="2170" name="Rectangle 122"/>
          <p:cNvSpPr>
            <a:spLocks noChangeArrowheads="1"/>
          </p:cNvSpPr>
          <p:nvPr/>
        </p:nvSpPr>
        <p:spPr bwMode="auto">
          <a:xfrm>
            <a:off x="3635896" y="4077072"/>
            <a:ext cx="4608686" cy="2088232"/>
          </a:xfrm>
          <a:prstGeom prst="rect">
            <a:avLst/>
          </a:prstGeom>
          <a:noFill/>
          <a:ln w="9525">
            <a:noFill/>
            <a:miter lim="800000"/>
            <a:headEnd/>
            <a:tailEnd/>
          </a:ln>
          <a:effectLst/>
        </p:spPr>
        <p:txBody>
          <a:bodyPr anchor="ctr"/>
          <a:lstStyle/>
          <a:p>
            <a:pPr algn="ctr"/>
            <a:r>
              <a:rPr lang="el-GR" sz="3200" b="1" dirty="0" smtClean="0">
                <a:latin typeface="Garamond" pitchFamily="18" charset="0"/>
              </a:rPr>
              <a:t>Αγάθη Γεωργιάδου</a:t>
            </a:r>
          </a:p>
          <a:p>
            <a:pPr algn="ctr"/>
            <a:r>
              <a:rPr lang="el-GR" sz="2400" b="1" dirty="0" smtClean="0">
                <a:latin typeface="Garamond" pitchFamily="18" charset="0"/>
              </a:rPr>
              <a:t>Σχολική Σύμβουλος</a:t>
            </a:r>
          </a:p>
          <a:p>
            <a:pPr algn="ctr"/>
            <a:endParaRPr lang="el-GR" sz="2400" b="1" dirty="0" smtClean="0">
              <a:latin typeface="Garamond" pitchFamily="18" charset="0"/>
            </a:endParaRPr>
          </a:p>
          <a:p>
            <a:pPr algn="ctr"/>
            <a:r>
              <a:rPr lang="el-GR" sz="2400" b="1" dirty="0" smtClean="0">
                <a:solidFill>
                  <a:srgbClr val="8A0B08"/>
                </a:solidFill>
                <a:latin typeface="Garamond" pitchFamily="18" charset="0"/>
              </a:rPr>
              <a:t>Περιστέρι, 11 Φεβρουαρίου 2014</a:t>
            </a:r>
            <a:endParaRPr lang="es-ES" sz="2400" b="1" dirty="0">
              <a:solidFill>
                <a:srgbClr val="8A0B08"/>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274638"/>
            <a:ext cx="7715200" cy="778098"/>
          </a:xfrm>
        </p:spPr>
        <p:txBody>
          <a:bodyPr/>
          <a:lstStyle/>
          <a:p>
            <a:r>
              <a:rPr lang="el-GR" b="1" dirty="0" smtClean="0">
                <a:solidFill>
                  <a:schemeClr val="bg1"/>
                </a:solidFill>
                <a:latin typeface="Garamond" pitchFamily="18" charset="0"/>
              </a:rPr>
              <a:t>Διακρίσεις</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331640" y="1340768"/>
            <a:ext cx="7355160" cy="5256584"/>
          </a:xfrm>
        </p:spPr>
        <p:txBody>
          <a:bodyPr/>
          <a:lstStyle/>
          <a:p>
            <a:r>
              <a:rPr lang="el-GR" b="1" dirty="0" smtClean="0">
                <a:latin typeface="Garamond" pitchFamily="18" charset="0"/>
              </a:rPr>
              <a:t>2001, Χρυσός Σταυρός του Τάγματος της Τιμής από τον Πρόεδρο της Δημοκρατίας Κων/</a:t>
            </a:r>
            <a:r>
              <a:rPr lang="el-GR" b="1" dirty="0" err="1" smtClean="0">
                <a:latin typeface="Garamond" pitchFamily="18" charset="0"/>
              </a:rPr>
              <a:t>νο </a:t>
            </a:r>
            <a:r>
              <a:rPr lang="el-GR" b="1" dirty="0" smtClean="0">
                <a:latin typeface="Garamond" pitchFamily="18" charset="0"/>
              </a:rPr>
              <a:t>Στεφανόπουλο.</a:t>
            </a:r>
          </a:p>
          <a:p>
            <a:r>
              <a:rPr lang="el-GR" b="1" dirty="0" smtClean="0">
                <a:latin typeface="Garamond" pitchFamily="18" charset="0"/>
              </a:rPr>
              <a:t>2002, τακτικό μέλος της Ακαδημίας Αθηνών στην έδρα του Νικηφόρου Βρεττάκου- η τρίτη γυναίκα στην ιστορία της Ακαδημίας (μετά τις Γαλάτεια Σαράντη και Αγγελική Λαΐου)</a:t>
            </a:r>
          </a:p>
          <a:p>
            <a:endParaRPr lang="el-GR"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71600" y="274638"/>
            <a:ext cx="7715200" cy="778098"/>
          </a:xfrm>
        </p:spPr>
        <p:txBody>
          <a:bodyPr/>
          <a:lstStyle/>
          <a:p>
            <a:r>
              <a:rPr lang="el-GR" sz="2800" b="1" dirty="0">
                <a:solidFill>
                  <a:schemeClr val="bg1"/>
                </a:solidFill>
                <a:latin typeface="Garamond" pitchFamily="18" charset="0"/>
              </a:rPr>
              <a:t>Βασικά θέματα της ποιητικής της</a:t>
            </a:r>
          </a:p>
        </p:txBody>
      </p:sp>
      <p:sp>
        <p:nvSpPr>
          <p:cNvPr id="7171" name="Rectangle 3"/>
          <p:cNvSpPr>
            <a:spLocks noGrp="1" noChangeArrowheads="1"/>
          </p:cNvSpPr>
          <p:nvPr>
            <p:ph type="body" idx="1"/>
          </p:nvPr>
        </p:nvSpPr>
        <p:spPr>
          <a:xfrm>
            <a:off x="1331640" y="1484784"/>
            <a:ext cx="7355160" cy="5040560"/>
          </a:xfrm>
        </p:spPr>
        <p:txBody>
          <a:bodyPr/>
          <a:lstStyle/>
          <a:p>
            <a:pPr>
              <a:lnSpc>
                <a:spcPct val="90000"/>
              </a:lnSpc>
              <a:buFont typeface="Wingdings" pitchFamily="2" charset="2"/>
              <a:buNone/>
            </a:pPr>
            <a:r>
              <a:rPr lang="el-GR" dirty="0">
                <a:solidFill>
                  <a:srgbClr val="FF0000"/>
                </a:solidFill>
                <a:latin typeface="Comic Sans MS" pitchFamily="66" charset="0"/>
              </a:rPr>
              <a:t>	</a:t>
            </a:r>
            <a:r>
              <a:rPr lang="el-GR" b="1" dirty="0">
                <a:latin typeface="Garamond" pitchFamily="18" charset="0"/>
              </a:rPr>
              <a:t>Ο έρωτας, η μνήμη και η φθορά.</a:t>
            </a:r>
          </a:p>
          <a:p>
            <a:pPr>
              <a:lnSpc>
                <a:spcPct val="90000"/>
              </a:lnSpc>
              <a:buFont typeface="Wingdings" pitchFamily="2" charset="2"/>
              <a:buNone/>
            </a:pPr>
            <a:r>
              <a:rPr lang="el-GR" b="1" dirty="0">
                <a:solidFill>
                  <a:srgbClr val="8A0B08"/>
                </a:solidFill>
                <a:latin typeface="Garamond" pitchFamily="18" charset="0"/>
              </a:rPr>
              <a:t>	Το θέμα του έρωτα το βρίσκουμε συνυφασμένο με την απουσία και την απογοήτευση, με το τέλος μιας σχέσης. </a:t>
            </a:r>
          </a:p>
          <a:p>
            <a:pPr>
              <a:lnSpc>
                <a:spcPct val="90000"/>
              </a:lnSpc>
              <a:buFont typeface="Wingdings" pitchFamily="2" charset="2"/>
              <a:buNone/>
            </a:pPr>
            <a:r>
              <a:rPr lang="el-GR" b="1" dirty="0">
                <a:solidFill>
                  <a:srgbClr val="8A0B08"/>
                </a:solidFill>
                <a:latin typeface="Garamond" pitchFamily="18" charset="0"/>
              </a:rPr>
              <a:t>	Η μνήμη συνδέεται έντονα με τη φθορά των σχέσεων, με την απώλεια του ερωτικού συντρόφου και με τραυματικές εμπειρίες του παρελθόντος που προβάλλονται στο παρόν.</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88640"/>
            <a:ext cx="7931224" cy="490066"/>
          </a:xfrm>
        </p:spPr>
        <p:txBody>
          <a:bodyPr/>
          <a:lstStyle/>
          <a:p>
            <a:r>
              <a:rPr lang="el-GR" sz="3200" b="1" dirty="0" smtClean="0">
                <a:solidFill>
                  <a:schemeClr val="bg1"/>
                </a:solidFill>
                <a:latin typeface="Garamond" pitchFamily="18" charset="0"/>
              </a:rPr>
              <a:t>Τα γνωρίσματα της ποιητικής τέχνης της</a:t>
            </a:r>
            <a:endParaRPr lang="el-GR" sz="3200" dirty="0"/>
          </a:p>
        </p:txBody>
      </p:sp>
      <p:sp>
        <p:nvSpPr>
          <p:cNvPr id="3" name="2 - Θέση περιεχομένου"/>
          <p:cNvSpPr>
            <a:spLocks noGrp="1"/>
          </p:cNvSpPr>
          <p:nvPr>
            <p:ph idx="1"/>
          </p:nvPr>
        </p:nvSpPr>
        <p:spPr>
          <a:xfrm>
            <a:off x="1187624" y="1484784"/>
            <a:ext cx="7956376" cy="5112568"/>
          </a:xfrm>
        </p:spPr>
        <p:txBody>
          <a:bodyPr/>
          <a:lstStyle/>
          <a:p>
            <a:r>
              <a:rPr lang="el-GR" sz="2400" b="1" dirty="0" smtClean="0">
                <a:latin typeface="Garamond" pitchFamily="18" charset="0"/>
              </a:rPr>
              <a:t>Η Δημουλά ανήκει </a:t>
            </a:r>
            <a:r>
              <a:rPr lang="el-GR" sz="2400" b="1" dirty="0" smtClean="0">
                <a:solidFill>
                  <a:srgbClr val="8A0B08"/>
                </a:solidFill>
                <a:latin typeface="Garamond" pitchFamily="18" charset="0"/>
              </a:rPr>
              <a:t>στη </a:t>
            </a:r>
            <a:r>
              <a:rPr lang="el-GR" sz="2400" b="1" dirty="0" smtClean="0">
                <a:solidFill>
                  <a:srgbClr val="8A0B08"/>
                </a:solidFill>
                <a:latin typeface="Garamond" pitchFamily="18" charset="0"/>
              </a:rPr>
              <a:t>Β</a:t>
            </a:r>
            <a:r>
              <a:rPr lang="el-GR" sz="2400" b="1" dirty="0" smtClean="0">
                <a:solidFill>
                  <a:srgbClr val="8A0B08"/>
                </a:solidFill>
                <a:latin typeface="Garamond" pitchFamily="18" charset="0"/>
              </a:rPr>
              <a:t>΄ </a:t>
            </a:r>
            <a:r>
              <a:rPr lang="el-GR" sz="2400" b="1" dirty="0" smtClean="0">
                <a:solidFill>
                  <a:srgbClr val="8A0B08"/>
                </a:solidFill>
                <a:latin typeface="Garamond" pitchFamily="18" charset="0"/>
              </a:rPr>
              <a:t>μεταπολεμική γενιά  </a:t>
            </a:r>
            <a:r>
              <a:rPr lang="el-GR" sz="2400" b="1" dirty="0" smtClean="0">
                <a:latin typeface="Garamond" pitchFamily="18" charset="0"/>
              </a:rPr>
              <a:t>και η ποίησή της συγκεντρώνει μερικά από τα βασικά γνωρίσματα της ποίησης αυτής της γενιάς, τόσο σε γλωσσικό όσο και σε θεματικό επίπεδο: </a:t>
            </a:r>
            <a:r>
              <a:rPr lang="el-GR" sz="2400" b="1" dirty="0" smtClean="0">
                <a:solidFill>
                  <a:srgbClr val="8A0B08"/>
                </a:solidFill>
                <a:latin typeface="Garamond" pitchFamily="18" charset="0"/>
              </a:rPr>
              <a:t>ο έρωτας, η εσωστρέφεια κι ο υπαρξιακός προβληματισμός ντύνονται με ένα λόγο λιτό, καθημερινό και επικαιρικό. </a:t>
            </a:r>
          </a:p>
          <a:p>
            <a:r>
              <a:rPr lang="el-GR" sz="2400" b="1" dirty="0" smtClean="0">
                <a:latin typeface="Garamond" pitchFamily="18" charset="0"/>
              </a:rPr>
              <a:t>Ιδιαίτερο της γνώρισμα είναι το </a:t>
            </a:r>
            <a:r>
              <a:rPr lang="el-GR" sz="2400" b="1" dirty="0" smtClean="0">
                <a:solidFill>
                  <a:srgbClr val="8A0B08"/>
                </a:solidFill>
                <a:latin typeface="Garamond" pitchFamily="18" charset="0"/>
              </a:rPr>
              <a:t>ειρωνικό στοιχείο και η επαναστατική χρήση λέξεων και φράσεων. </a:t>
            </a:r>
            <a:r>
              <a:rPr lang="el-GR" sz="2400" b="1" dirty="0" smtClean="0">
                <a:latin typeface="Garamond" pitchFamily="18" charset="0"/>
              </a:rPr>
              <a:t>Με ευχέρεια  λόγου ανατρέπει το γραμματικό και σημασιοσυντακτικό επίπεδο για να επενδύσει το λόγο της με πολυσημία. Τα επίθετα αυτονομούνται από τα ουσιαστικά τους κι αποκτούν τη δική τους αυτοτελή συντακτική θέση μέσα στη φράση</a:t>
            </a:r>
            <a:r>
              <a:rPr lang="el-GR" sz="2000" b="1" dirty="0" smtClean="0">
                <a:latin typeface="Garamond" pitchFamily="18" charset="0"/>
              </a:rPr>
              <a:t>. </a:t>
            </a:r>
            <a:endParaRPr lang="el-GR" sz="2000" b="1" dirty="0">
              <a:latin typeface="Garamond" pitchFamily="18" charset="0"/>
            </a:endParaRP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1052736"/>
            <a:ext cx="7560840" cy="5472608"/>
          </a:xfrm>
        </p:spPr>
        <p:txBody>
          <a:bodyPr/>
          <a:lstStyle/>
          <a:p>
            <a:r>
              <a:rPr lang="el-GR" sz="2400" b="1" dirty="0" smtClean="0">
                <a:solidFill>
                  <a:srgbClr val="8A0B08"/>
                </a:solidFill>
                <a:latin typeface="Garamond" pitchFamily="18" charset="0"/>
              </a:rPr>
              <a:t>Απροσδόκητοι συνδυασμοί λέξεων ή λεκτικά παιχνίδια, νεολογισμοί, σχήματα οξύμωρα και παρά </a:t>
            </a:r>
            <a:r>
              <a:rPr lang="el-GR" sz="2400" b="1" dirty="0" err="1" smtClean="0">
                <a:solidFill>
                  <a:srgbClr val="8A0B08"/>
                </a:solidFill>
                <a:latin typeface="Garamond" pitchFamily="18" charset="0"/>
              </a:rPr>
              <a:t>προσδοκίαν</a:t>
            </a:r>
            <a:r>
              <a:rPr lang="el-GR" sz="2400" b="1" dirty="0" smtClean="0">
                <a:solidFill>
                  <a:srgbClr val="8A0B08"/>
                </a:solidFill>
                <a:latin typeface="Garamond" pitchFamily="18" charset="0"/>
              </a:rPr>
              <a:t> </a:t>
            </a:r>
            <a:r>
              <a:rPr lang="el-GR" sz="2400" b="1" dirty="0" smtClean="0">
                <a:latin typeface="Garamond" pitchFamily="18" charset="0"/>
              </a:rPr>
              <a:t>φορτίζουν το ποίημα με ιδιαίτερο νοηματικό βάρος. </a:t>
            </a:r>
            <a:endParaRPr lang="el-GR" sz="2400" b="1" dirty="0" smtClean="0">
              <a:latin typeface="Garamond" pitchFamily="18" charset="0"/>
            </a:endParaRPr>
          </a:p>
          <a:p>
            <a:r>
              <a:rPr lang="el-GR" sz="2400" b="1" dirty="0" smtClean="0">
                <a:latin typeface="Garamond" pitchFamily="18" charset="0"/>
              </a:rPr>
              <a:t>Η </a:t>
            </a:r>
            <a:r>
              <a:rPr lang="el-GR" sz="2400" b="1" dirty="0" smtClean="0">
                <a:latin typeface="Garamond" pitchFamily="18" charset="0"/>
              </a:rPr>
              <a:t>γλώσσα της είναι </a:t>
            </a:r>
            <a:r>
              <a:rPr lang="el-GR" sz="2400" b="1" dirty="0" smtClean="0">
                <a:solidFill>
                  <a:srgbClr val="8A0B08"/>
                </a:solidFill>
                <a:latin typeface="Garamond" pitchFamily="18" charset="0"/>
              </a:rPr>
              <a:t>πεζολογική, ευέλικτη, παιγνιώδης, αποφθεγματική. </a:t>
            </a:r>
            <a:r>
              <a:rPr lang="el-GR" sz="2400" b="1" dirty="0" smtClean="0">
                <a:latin typeface="Garamond" pitchFamily="18" charset="0"/>
              </a:rPr>
              <a:t>Η επιλογή απλών, καθημερινών λέξεων που ντύνουν απλά, καθημερινά νοήματα κάνει την ποίηση της Δημουλά </a:t>
            </a:r>
            <a:r>
              <a:rPr lang="el-GR" sz="2400" b="1" dirty="0" smtClean="0">
                <a:solidFill>
                  <a:srgbClr val="8A0B08"/>
                </a:solidFill>
                <a:latin typeface="Garamond" pitchFamily="18" charset="0"/>
              </a:rPr>
              <a:t>άμεση και αυθόρμητη</a:t>
            </a:r>
            <a:r>
              <a:rPr lang="el-GR" sz="2400" b="1" dirty="0" smtClean="0">
                <a:latin typeface="Garamond" pitchFamily="18" charset="0"/>
              </a:rPr>
              <a:t>. </a:t>
            </a:r>
            <a:endParaRPr lang="el-GR" sz="2400" b="1" dirty="0" smtClean="0">
              <a:latin typeface="Garamond" pitchFamily="18" charset="0"/>
            </a:endParaRPr>
          </a:p>
          <a:p>
            <a:r>
              <a:rPr lang="el-GR" sz="2400" b="1" dirty="0" smtClean="0">
                <a:latin typeface="Garamond" pitchFamily="18" charset="0"/>
              </a:rPr>
              <a:t>Την </a:t>
            </a:r>
            <a:r>
              <a:rPr lang="el-GR" sz="2400" b="1" dirty="0" smtClean="0">
                <a:latin typeface="Garamond" pitchFamily="18" charset="0"/>
              </a:rPr>
              <a:t>αμεσότητα αυτή την επιτυγχάνει η Δημουλά τόσο με το οικείο ύφος όσο και με τη </a:t>
            </a:r>
            <a:r>
              <a:rPr lang="el-GR" sz="2400" b="1" dirty="0" smtClean="0">
                <a:solidFill>
                  <a:srgbClr val="8A0B08"/>
                </a:solidFill>
                <a:latin typeface="Garamond" pitchFamily="18" charset="0"/>
              </a:rPr>
              <a:t>συνεχή χρήση του ευθύ λόγου</a:t>
            </a:r>
            <a:r>
              <a:rPr lang="el-GR" sz="2400" b="1" dirty="0" smtClean="0">
                <a:latin typeface="Garamond" pitchFamily="18" charset="0"/>
              </a:rPr>
              <a:t>, ο οποίος δίνει την εντύπωση της εξομολόγησης. Σαν να συνομιλεί χαμηλόφωνα η ποιήτρια με ένα πρόσωπο που βρίσκεται κοντά της. </a:t>
            </a:r>
            <a:endParaRPr lang="el-GR" sz="2400" b="1" dirty="0" smtClean="0">
              <a:latin typeface="Garamond" pitchFamily="18" charset="0"/>
            </a:endParaRPr>
          </a:p>
          <a:p>
            <a:r>
              <a:rPr lang="el-GR" sz="2400" b="1" dirty="0" smtClean="0">
                <a:latin typeface="Garamond" pitchFamily="18" charset="0"/>
              </a:rPr>
              <a:t>Γι</a:t>
            </a:r>
            <a:r>
              <a:rPr lang="el-GR" sz="2400" b="1" dirty="0" smtClean="0">
                <a:latin typeface="Garamond" pitchFamily="18" charset="0"/>
              </a:rPr>
              <a:t>’ αυτό και η ποίηση της Δημουλά κυριαρχείται από το </a:t>
            </a:r>
            <a:r>
              <a:rPr lang="el-GR" sz="2400" b="1" i="1" dirty="0" smtClean="0">
                <a:latin typeface="Garamond" pitchFamily="18" charset="0"/>
              </a:rPr>
              <a:t>«εσύ»</a:t>
            </a:r>
            <a:r>
              <a:rPr lang="el-GR" sz="2400" b="1" dirty="0" smtClean="0">
                <a:latin typeface="Garamond" pitchFamily="18" charset="0"/>
              </a:rPr>
              <a:t>, το οποίο όμως διαπλέκεται άμεσα με το </a:t>
            </a:r>
            <a:r>
              <a:rPr lang="el-GR" sz="2400" b="1" i="1" dirty="0" smtClean="0">
                <a:latin typeface="Garamond" pitchFamily="18" charset="0"/>
              </a:rPr>
              <a:t>«εγώ».</a:t>
            </a:r>
            <a:endParaRPr lang="el-GR" sz="2400" b="1" dirty="0">
              <a:latin typeface="Garamond" pitchFamily="18" charset="0"/>
            </a:endParaRPr>
          </a:p>
        </p:txBody>
      </p:sp>
      <p:sp>
        <p:nvSpPr>
          <p:cNvPr id="4" name="1 - Τίτλος"/>
          <p:cNvSpPr>
            <a:spLocks noGrp="1"/>
          </p:cNvSpPr>
          <p:nvPr>
            <p:ph type="title"/>
          </p:nvPr>
        </p:nvSpPr>
        <p:spPr>
          <a:xfrm>
            <a:off x="755576" y="188640"/>
            <a:ext cx="7931224" cy="490066"/>
          </a:xfrm>
        </p:spPr>
        <p:txBody>
          <a:bodyPr/>
          <a:lstStyle/>
          <a:p>
            <a:r>
              <a:rPr lang="el-GR" sz="3200" b="1" dirty="0" smtClean="0">
                <a:solidFill>
                  <a:schemeClr val="bg1"/>
                </a:solidFill>
                <a:latin typeface="Garamond" pitchFamily="18" charset="0"/>
              </a:rPr>
              <a:t>Τα γνωρίσματα της ποιητικής τέχνης της</a:t>
            </a:r>
            <a:endParaRPr lang="el-GR" sz="3200"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187624" y="620688"/>
            <a:ext cx="5112568" cy="5976664"/>
          </a:xfrm>
        </p:spPr>
        <p:txBody>
          <a:bodyPr/>
          <a:lstStyle/>
          <a:p>
            <a:pPr>
              <a:lnSpc>
                <a:spcPct val="90000"/>
              </a:lnSpc>
            </a:pPr>
            <a:endParaRPr lang="el-GR" sz="2400" dirty="0" smtClean="0">
              <a:latin typeface="Comic Sans MS" pitchFamily="66" charset="0"/>
            </a:endParaRPr>
          </a:p>
          <a:p>
            <a:pPr>
              <a:lnSpc>
                <a:spcPct val="90000"/>
              </a:lnSpc>
            </a:pPr>
            <a:r>
              <a:rPr lang="el-GR" b="1" dirty="0" smtClean="0">
                <a:solidFill>
                  <a:srgbClr val="8A0B08"/>
                </a:solidFill>
                <a:latin typeface="Garamond" pitchFamily="18" charset="0"/>
              </a:rPr>
              <a:t>Η </a:t>
            </a:r>
            <a:r>
              <a:rPr lang="el-GR" b="1" dirty="0">
                <a:solidFill>
                  <a:srgbClr val="8A0B08"/>
                </a:solidFill>
                <a:latin typeface="Garamond" pitchFamily="18" charset="0"/>
              </a:rPr>
              <a:t>έμπνευση </a:t>
            </a:r>
            <a:r>
              <a:rPr lang="el-GR" b="1" dirty="0" err="1">
                <a:solidFill>
                  <a:srgbClr val="8A0B08"/>
                </a:solidFill>
                <a:latin typeface="Garamond" pitchFamily="18" charset="0"/>
              </a:rPr>
              <a:t>αφορμάται</a:t>
            </a:r>
            <a:r>
              <a:rPr lang="el-GR" b="1" dirty="0">
                <a:solidFill>
                  <a:srgbClr val="8A0B08"/>
                </a:solidFill>
                <a:latin typeface="Garamond" pitchFamily="18" charset="0"/>
              </a:rPr>
              <a:t> από ένα ασήμαντο ερέθισμα</a:t>
            </a:r>
            <a:r>
              <a:rPr lang="el-GR" b="1" dirty="0">
                <a:latin typeface="Garamond" pitchFamily="18" charset="0"/>
              </a:rPr>
              <a:t>, το οποίο αναπτύσσεται σταδιακά και καταλήγει στην έκπληξη: η σημασία των λέξεων ανατρέπεται, το ίδιο και η γραμματική. </a:t>
            </a:r>
          </a:p>
          <a:p>
            <a:pPr>
              <a:lnSpc>
                <a:spcPct val="90000"/>
              </a:lnSpc>
            </a:pPr>
            <a:r>
              <a:rPr lang="el-GR" b="1" dirty="0">
                <a:latin typeface="Garamond" pitchFamily="18" charset="0"/>
              </a:rPr>
              <a:t>Τα ποιήματα της Δημουλά </a:t>
            </a:r>
            <a:r>
              <a:rPr lang="el-GR" b="1" dirty="0" smtClean="0">
                <a:latin typeface="Garamond" pitchFamily="18" charset="0"/>
              </a:rPr>
              <a:t>περικλείουν </a:t>
            </a:r>
            <a:r>
              <a:rPr lang="el-GR" b="1" dirty="0">
                <a:latin typeface="Garamond" pitchFamily="18" charset="0"/>
              </a:rPr>
              <a:t>πείρα </a:t>
            </a:r>
            <a:r>
              <a:rPr lang="el-GR" b="1" dirty="0" smtClean="0">
                <a:latin typeface="Garamond" pitchFamily="18" charset="0"/>
              </a:rPr>
              <a:t>ζωής και καθρεφτίζουν </a:t>
            </a:r>
            <a:r>
              <a:rPr lang="el-GR" b="1" dirty="0">
                <a:latin typeface="Garamond" pitchFamily="18" charset="0"/>
              </a:rPr>
              <a:t>έναν άνθρωπο που «σκάπτει ένδον». </a:t>
            </a:r>
            <a:endParaRPr lang="el-GR" sz="2800" b="1" dirty="0">
              <a:latin typeface="Garamond" pitchFamily="18" charset="0"/>
            </a:endParaRPr>
          </a:p>
        </p:txBody>
      </p:sp>
      <p:pic>
        <p:nvPicPr>
          <p:cNvPr id="6153" name="Picture 9" descr="getImage"/>
          <p:cNvPicPr>
            <a:picLocks noChangeAspect="1" noChangeArrowheads="1"/>
          </p:cNvPicPr>
          <p:nvPr/>
        </p:nvPicPr>
        <p:blipFill>
          <a:blip r:embed="rId2" cstate="print"/>
          <a:srcRect/>
          <a:stretch>
            <a:fillRect/>
          </a:stretch>
        </p:blipFill>
        <p:spPr bwMode="auto">
          <a:xfrm>
            <a:off x="6460052" y="3356992"/>
            <a:ext cx="2683948" cy="3261742"/>
          </a:xfrm>
          <a:prstGeom prst="rect">
            <a:avLst/>
          </a:prstGeom>
          <a:noFill/>
        </p:spPr>
      </p:pic>
      <p:sp>
        <p:nvSpPr>
          <p:cNvPr id="6" name="1 - Τίτλος"/>
          <p:cNvSpPr>
            <a:spLocks noGrp="1"/>
          </p:cNvSpPr>
          <p:nvPr>
            <p:ph type="title"/>
          </p:nvPr>
        </p:nvSpPr>
        <p:spPr>
          <a:xfrm>
            <a:off x="755576" y="188640"/>
            <a:ext cx="7931224" cy="490066"/>
          </a:xfrm>
        </p:spPr>
        <p:txBody>
          <a:bodyPr/>
          <a:lstStyle/>
          <a:p>
            <a:r>
              <a:rPr lang="el-GR" sz="3200" b="1" dirty="0" smtClean="0">
                <a:solidFill>
                  <a:schemeClr val="bg1"/>
                </a:solidFill>
                <a:latin typeface="Garamond" pitchFamily="18" charset="0"/>
              </a:rPr>
              <a:t>Τα γνωρίσματα της ποιητικής τέχνης της</a:t>
            </a:r>
            <a:endParaRPr lang="el-GR" sz="3200"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A0B08"/>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6000" b="1" dirty="0" smtClean="0">
                <a:solidFill>
                  <a:schemeClr val="bg1"/>
                </a:solidFill>
                <a:latin typeface="Garamond" pitchFamily="18" charset="0"/>
              </a:rPr>
              <a:t/>
            </a:r>
            <a:br>
              <a:rPr lang="el-GR" sz="6000" b="1" dirty="0" smtClean="0">
                <a:solidFill>
                  <a:schemeClr val="bg1"/>
                </a:solidFill>
                <a:latin typeface="Garamond" pitchFamily="18" charset="0"/>
              </a:rPr>
            </a:br>
            <a:endParaRPr lang="el-GR" dirty="0">
              <a:solidFill>
                <a:schemeClr val="bg1"/>
              </a:solidFill>
              <a:latin typeface="Garamond" pitchFamily="18" charset="0"/>
            </a:endParaRPr>
          </a:p>
        </p:txBody>
      </p:sp>
      <p:pic>
        <p:nvPicPr>
          <p:cNvPr id="4" name="3 - Θέση περιεχομένου" descr="kiki_dimoula_small.jpg"/>
          <p:cNvPicPr>
            <a:picLocks noGrp="1" noChangeAspect="1"/>
          </p:cNvPicPr>
          <p:nvPr>
            <p:ph idx="4294967295"/>
          </p:nvPr>
        </p:nvPicPr>
        <p:blipFill>
          <a:blip r:embed="rId2" cstate="print"/>
          <a:stretch>
            <a:fillRect/>
          </a:stretch>
        </p:blipFill>
        <p:spPr>
          <a:xfrm>
            <a:off x="2771800" y="2204864"/>
            <a:ext cx="4467225" cy="4475163"/>
          </a:xfrm>
        </p:spPr>
      </p:pic>
      <p:sp>
        <p:nvSpPr>
          <p:cNvPr id="5" name="4 - Ορθογώνιο"/>
          <p:cNvSpPr/>
          <p:nvPr/>
        </p:nvSpPr>
        <p:spPr>
          <a:xfrm>
            <a:off x="1619672" y="548680"/>
            <a:ext cx="7056784" cy="1815882"/>
          </a:xfrm>
          <a:prstGeom prst="rect">
            <a:avLst/>
          </a:prstGeom>
        </p:spPr>
        <p:txBody>
          <a:bodyPr wrap="square">
            <a:spAutoFit/>
          </a:bodyPr>
          <a:lstStyle/>
          <a:p>
            <a:pPr algn="ctr"/>
            <a:r>
              <a:rPr lang="el-GR" sz="4000" b="1" dirty="0" smtClean="0">
                <a:solidFill>
                  <a:schemeClr val="bg1"/>
                </a:solidFill>
                <a:latin typeface="Garamond" pitchFamily="18" charset="0"/>
              </a:rPr>
              <a:t>Σημείο αναγνωρίσεως</a:t>
            </a:r>
          </a:p>
          <a:p>
            <a:pPr algn="ctr"/>
            <a:r>
              <a:rPr lang="el-GR" sz="2800" b="1" dirty="0" smtClean="0">
                <a:solidFill>
                  <a:srgbClr val="FFC000"/>
                </a:solidFill>
                <a:latin typeface="Garamond" pitchFamily="18" charset="0"/>
                <a:cs typeface="Times New Roman" pitchFamily="18" charset="0"/>
              </a:rPr>
              <a:t>άγαλμα γυναίκας με δεμένα χέρια </a:t>
            </a:r>
            <a:r>
              <a:rPr lang="el-GR" sz="5400" b="1" dirty="0" smtClean="0">
                <a:latin typeface="Garamond" pitchFamily="18" charset="0"/>
              </a:rPr>
              <a:t/>
            </a:r>
            <a:br>
              <a:rPr lang="el-GR" sz="5400" b="1" dirty="0" smtClean="0">
                <a:latin typeface="Garamond" pitchFamily="18" charset="0"/>
              </a:rPr>
            </a:br>
            <a:endParaRPr lang="el-GR" sz="4000"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0"/>
            <a:ext cx="7581528" cy="1403648"/>
          </a:xfrm>
        </p:spPr>
        <p:txBody>
          <a:bodyPr/>
          <a:lstStyle/>
          <a:p>
            <a:r>
              <a:rPr lang="el-GR" sz="3600" b="1" dirty="0" smtClean="0">
                <a:solidFill>
                  <a:schemeClr val="bg1"/>
                </a:solidFill>
                <a:latin typeface="Garamond" pitchFamily="18" charset="0"/>
              </a:rPr>
              <a:t>Η συλλογή</a:t>
            </a:r>
            <a:r>
              <a:rPr lang="el-GR" sz="3600" b="1" dirty="0" smtClean="0">
                <a:solidFill>
                  <a:schemeClr val="bg1"/>
                </a:solidFill>
                <a:latin typeface="Garamond" pitchFamily="18" charset="0"/>
              </a:rPr>
              <a:t/>
            </a:r>
            <a:br>
              <a:rPr lang="el-GR" sz="3600" b="1" dirty="0" smtClean="0">
                <a:solidFill>
                  <a:schemeClr val="bg1"/>
                </a:solidFill>
                <a:latin typeface="Garamond" pitchFamily="18" charset="0"/>
              </a:rPr>
            </a:br>
            <a:r>
              <a:rPr lang="el-GR" sz="3600" b="1" i="1" dirty="0" smtClean="0">
                <a:solidFill>
                  <a:schemeClr val="bg1"/>
                </a:solidFill>
                <a:latin typeface="Garamond" pitchFamily="18" charset="0"/>
              </a:rPr>
              <a:t>Το λίγο του κόσμου </a:t>
            </a:r>
            <a:r>
              <a:rPr lang="el-GR" sz="3600" b="1" dirty="0" smtClean="0">
                <a:solidFill>
                  <a:schemeClr val="bg1"/>
                </a:solidFill>
                <a:latin typeface="Garamond" pitchFamily="18" charset="0"/>
              </a:rPr>
              <a:t>(1971)</a:t>
            </a:r>
            <a:r>
              <a:rPr lang="el-GR" sz="3600" b="1" i="1" dirty="0" smtClean="0">
                <a:solidFill>
                  <a:schemeClr val="bg1"/>
                </a:solidFill>
                <a:latin typeface="Garamond" pitchFamily="18" charset="0"/>
              </a:rPr>
              <a:t/>
            </a:r>
            <a:br>
              <a:rPr lang="el-GR" sz="3600" b="1" i="1" dirty="0" smtClean="0">
                <a:solidFill>
                  <a:schemeClr val="bg1"/>
                </a:solidFill>
                <a:latin typeface="Garamond" pitchFamily="18" charset="0"/>
              </a:rPr>
            </a:br>
            <a:endParaRPr lang="el-GR" sz="3600" b="1" dirty="0">
              <a:solidFill>
                <a:schemeClr val="bg1"/>
              </a:solidFill>
              <a:latin typeface="Garamond" pitchFamily="18" charset="0"/>
            </a:endParaRPr>
          </a:p>
        </p:txBody>
      </p:sp>
      <p:sp>
        <p:nvSpPr>
          <p:cNvPr id="3" name="2 - Θέση περιεχομένου"/>
          <p:cNvSpPr>
            <a:spLocks noGrp="1"/>
          </p:cNvSpPr>
          <p:nvPr>
            <p:ph idx="1"/>
          </p:nvPr>
        </p:nvSpPr>
        <p:spPr>
          <a:xfrm>
            <a:off x="179512" y="4077072"/>
            <a:ext cx="8964488" cy="2780928"/>
          </a:xfrm>
        </p:spPr>
        <p:txBody>
          <a:bodyPr/>
          <a:lstStyle/>
          <a:p>
            <a:r>
              <a:rPr lang="el-GR" b="1" dirty="0" smtClean="0">
                <a:solidFill>
                  <a:schemeClr val="bg1"/>
                </a:solidFill>
                <a:latin typeface="Garamond" pitchFamily="18" charset="0"/>
              </a:rPr>
              <a:t>Ο μικρός, στενός ορίζοντας του κόσμου, η ζωή που δεν βοηθάει στην ευόδωση των επιθυμιών και την πραγματοποίηση των ονείρων. Οι </a:t>
            </a:r>
            <a:r>
              <a:rPr lang="el-GR" b="1" dirty="0" err="1" smtClean="0">
                <a:solidFill>
                  <a:schemeClr val="bg1"/>
                </a:solidFill>
                <a:latin typeface="Garamond" pitchFamily="18" charset="0"/>
              </a:rPr>
              <a:t>μικρόνοοι</a:t>
            </a:r>
            <a:r>
              <a:rPr lang="el-GR" b="1" dirty="0" smtClean="0">
                <a:solidFill>
                  <a:schemeClr val="bg1"/>
                </a:solidFill>
                <a:latin typeface="Garamond" pitchFamily="18" charset="0"/>
              </a:rPr>
              <a:t> άνθρωποι που γίνονται αιτία θλίψης. Η φθορά της ζωής.</a:t>
            </a:r>
            <a:endParaRPr lang="el-GR" b="1" dirty="0">
              <a:solidFill>
                <a:schemeClr val="bg1"/>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0"/>
            <a:ext cx="7715200" cy="994122"/>
          </a:xfrm>
        </p:spPr>
        <p:txBody>
          <a:bodyPr/>
          <a:lstStyle/>
          <a:p>
            <a:r>
              <a:rPr lang="el-GR" sz="4000" dirty="0" smtClean="0">
                <a:solidFill>
                  <a:schemeClr val="bg1"/>
                </a:solidFill>
                <a:latin typeface="Garamond" pitchFamily="18" charset="0"/>
              </a:rPr>
              <a:t>Τα αγάλματα στην ποίηση </a:t>
            </a:r>
            <a:br>
              <a:rPr lang="el-GR" sz="4000" dirty="0" smtClean="0">
                <a:solidFill>
                  <a:schemeClr val="bg1"/>
                </a:solidFill>
                <a:latin typeface="Garamond" pitchFamily="18" charset="0"/>
              </a:rPr>
            </a:br>
            <a:r>
              <a:rPr lang="el-GR" sz="4000" dirty="0" smtClean="0">
                <a:solidFill>
                  <a:schemeClr val="bg1"/>
                </a:solidFill>
                <a:latin typeface="Garamond" pitchFamily="18" charset="0"/>
              </a:rPr>
              <a:t>της Κικής </a:t>
            </a:r>
            <a:r>
              <a:rPr lang="el-GR" sz="4000" b="1" dirty="0" smtClean="0">
                <a:solidFill>
                  <a:schemeClr val="bg1"/>
                </a:solidFill>
                <a:latin typeface="Garamond" pitchFamily="18" charset="0"/>
              </a:rPr>
              <a:t>Δημουλά</a:t>
            </a:r>
            <a:endParaRPr lang="el-GR" sz="4000" b="1" dirty="0">
              <a:solidFill>
                <a:schemeClr val="bg1"/>
              </a:solidFill>
              <a:latin typeface="Garamond" pitchFamily="18" charset="0"/>
            </a:endParaRPr>
          </a:p>
        </p:txBody>
      </p:sp>
      <p:sp>
        <p:nvSpPr>
          <p:cNvPr id="3" name="2 - Θέση περιεχομένου"/>
          <p:cNvSpPr>
            <a:spLocks noGrp="1"/>
          </p:cNvSpPr>
          <p:nvPr>
            <p:ph idx="1"/>
          </p:nvPr>
        </p:nvSpPr>
        <p:spPr>
          <a:xfrm>
            <a:off x="1403648" y="1268760"/>
            <a:ext cx="7283152" cy="5184576"/>
          </a:xfrm>
        </p:spPr>
        <p:txBody>
          <a:bodyPr/>
          <a:lstStyle/>
          <a:p>
            <a:pPr>
              <a:buNone/>
            </a:pPr>
            <a:r>
              <a:rPr lang="el-GR" b="1" dirty="0" smtClean="0">
                <a:latin typeface="Garamond" pitchFamily="18" charset="0"/>
              </a:rPr>
              <a:t>	Τα αγάλματα που αναφέρονται στην ποίηση της Δημουλά μπορούν να διακριθούν σε τρεις βασικές ομάδες: </a:t>
            </a:r>
          </a:p>
          <a:p>
            <a:pPr>
              <a:buFont typeface="Wingdings" pitchFamily="2" charset="2"/>
              <a:buChar char="Ø"/>
            </a:pPr>
            <a:r>
              <a:rPr lang="el-GR" b="1" dirty="0" smtClean="0">
                <a:solidFill>
                  <a:srgbClr val="8A0B08"/>
                </a:solidFill>
                <a:latin typeface="Garamond" pitchFamily="18" charset="0"/>
              </a:rPr>
              <a:t>προσωποποιημένα αγάλματα ανθρώπων ή θεών. </a:t>
            </a:r>
          </a:p>
          <a:p>
            <a:pPr>
              <a:buFont typeface="Wingdings" pitchFamily="2" charset="2"/>
              <a:buChar char="Ø"/>
            </a:pPr>
            <a:r>
              <a:rPr lang="el-GR" b="1" dirty="0" smtClean="0">
                <a:solidFill>
                  <a:srgbClr val="002060"/>
                </a:solidFill>
                <a:latin typeface="Garamond" pitchFamily="18" charset="0"/>
              </a:rPr>
              <a:t>αγάλματα-σύμβολα (συχνά γυναικείων ρόλων) </a:t>
            </a:r>
            <a:r>
              <a:rPr lang="el-GR" b="1" dirty="0" smtClean="0">
                <a:latin typeface="Garamond" pitchFamily="18" charset="0"/>
              </a:rPr>
              <a:t>και </a:t>
            </a:r>
          </a:p>
          <a:p>
            <a:pPr>
              <a:buFont typeface="Wingdings" pitchFamily="2" charset="2"/>
              <a:buChar char="Ø"/>
            </a:pPr>
            <a:r>
              <a:rPr lang="el-GR" b="1" dirty="0" smtClean="0">
                <a:latin typeface="Garamond" pitchFamily="18" charset="0"/>
              </a:rPr>
              <a:t> </a:t>
            </a:r>
            <a:r>
              <a:rPr lang="el-GR" b="1" dirty="0" smtClean="0">
                <a:solidFill>
                  <a:srgbClr val="8A0B08"/>
                </a:solidFill>
                <a:latin typeface="Garamond" pitchFamily="18" charset="0"/>
              </a:rPr>
              <a:t>αγάλματα που διακοσμούν το χώρο </a:t>
            </a:r>
            <a:r>
              <a:rPr lang="el-GR" b="1" dirty="0" smtClean="0">
                <a:latin typeface="Garamond" pitchFamily="18" charset="0"/>
              </a:rPr>
              <a:t>και το σκηνικό περιβάλλον της ποιητικής αφήγησης. </a:t>
            </a:r>
            <a:endParaRPr lang="el-GR"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a:xfrm>
            <a:off x="1115616" y="188640"/>
            <a:ext cx="8028384" cy="1512168"/>
          </a:xfrm>
        </p:spPr>
        <p:txBody>
          <a:bodyPr/>
          <a:lstStyle/>
          <a:p>
            <a:r>
              <a:rPr lang="el-GR" sz="3200" b="1" dirty="0" smtClean="0">
                <a:solidFill>
                  <a:srgbClr val="8A0B08"/>
                </a:solidFill>
                <a:latin typeface="Garamond" pitchFamily="18" charset="0"/>
              </a:rPr>
              <a:t/>
            </a:r>
            <a:br>
              <a:rPr lang="el-GR" sz="3200" b="1" dirty="0" smtClean="0">
                <a:solidFill>
                  <a:srgbClr val="8A0B08"/>
                </a:solidFill>
                <a:latin typeface="Garamond" pitchFamily="18" charset="0"/>
              </a:rPr>
            </a:br>
            <a:r>
              <a:rPr lang="el-GR" sz="3200" b="1" dirty="0" smtClean="0">
                <a:solidFill>
                  <a:srgbClr val="8A0B08"/>
                </a:solidFill>
                <a:latin typeface="Garamond" pitchFamily="18" charset="0"/>
              </a:rPr>
              <a:t/>
            </a:r>
            <a:br>
              <a:rPr lang="el-GR" sz="3200" b="1" dirty="0" smtClean="0">
                <a:solidFill>
                  <a:srgbClr val="8A0B08"/>
                </a:solidFill>
                <a:latin typeface="Garamond" pitchFamily="18" charset="0"/>
              </a:rPr>
            </a:br>
            <a:r>
              <a:rPr lang="el-GR" sz="3200" b="1" dirty="0" smtClean="0">
                <a:solidFill>
                  <a:schemeClr val="bg1"/>
                </a:solidFill>
                <a:latin typeface="Garamond" pitchFamily="18" charset="0"/>
              </a:rPr>
              <a:t>Τι μας λέει ο τίτλος του ποιήματος  </a:t>
            </a:r>
            <a:br>
              <a:rPr lang="el-GR" sz="3200" b="1" dirty="0" smtClean="0">
                <a:solidFill>
                  <a:schemeClr val="bg1"/>
                </a:solidFill>
                <a:latin typeface="Garamond" pitchFamily="18" charset="0"/>
              </a:rPr>
            </a:br>
            <a:r>
              <a:rPr lang="el-GR" sz="3200" b="1" dirty="0" smtClean="0">
                <a:solidFill>
                  <a:schemeClr val="bg1"/>
                </a:solidFill>
                <a:latin typeface="Garamond" pitchFamily="18" charset="0"/>
              </a:rPr>
              <a:t/>
            </a:r>
            <a:br>
              <a:rPr lang="el-GR" sz="3200" b="1" dirty="0" smtClean="0">
                <a:solidFill>
                  <a:schemeClr val="bg1"/>
                </a:solidFill>
                <a:latin typeface="Garamond" pitchFamily="18" charset="0"/>
              </a:rPr>
            </a:br>
            <a:r>
              <a:rPr lang="el-GR" sz="3200" b="1" dirty="0" smtClean="0">
                <a:solidFill>
                  <a:schemeClr val="tx1"/>
                </a:solidFill>
                <a:latin typeface="Garamond" pitchFamily="18" charset="0"/>
              </a:rPr>
              <a:t>(«Σημείο Αναγνωρίσεως»)</a:t>
            </a:r>
            <a:br>
              <a:rPr lang="el-GR" sz="3200" b="1" dirty="0" smtClean="0">
                <a:solidFill>
                  <a:schemeClr val="tx1"/>
                </a:solidFill>
                <a:latin typeface="Garamond" pitchFamily="18" charset="0"/>
              </a:rPr>
            </a:br>
            <a:r>
              <a:rPr lang="el-GR" sz="3200" b="1" dirty="0" smtClean="0">
                <a:solidFill>
                  <a:schemeClr val="tx1"/>
                </a:solidFill>
                <a:latin typeface="Times New Roman" pitchFamily="18" charset="0"/>
                <a:cs typeface="Times New Roman" pitchFamily="18" charset="0"/>
              </a:rPr>
              <a:t/>
            </a:r>
            <a:br>
              <a:rPr lang="el-GR" sz="3200" b="1" dirty="0" smtClean="0">
                <a:solidFill>
                  <a:schemeClr val="tx1"/>
                </a:solidFill>
                <a:latin typeface="Times New Roman" pitchFamily="18" charset="0"/>
                <a:cs typeface="Times New Roman" pitchFamily="18" charset="0"/>
              </a:rPr>
            </a:br>
            <a:endParaRPr lang="el-GR" sz="4000" b="1" dirty="0">
              <a:solidFill>
                <a:schemeClr val="tx1"/>
              </a:solidFill>
              <a:latin typeface="Garamond" pitchFamily="18" charset="0"/>
            </a:endParaRPr>
          </a:p>
        </p:txBody>
      </p:sp>
      <p:sp>
        <p:nvSpPr>
          <p:cNvPr id="11" name="10 - Θέση περιεχομένου"/>
          <p:cNvSpPr>
            <a:spLocks noGrp="1"/>
          </p:cNvSpPr>
          <p:nvPr>
            <p:ph idx="1"/>
          </p:nvPr>
        </p:nvSpPr>
        <p:spPr>
          <a:xfrm>
            <a:off x="1475656" y="1700808"/>
            <a:ext cx="7668344" cy="5157192"/>
          </a:xfrm>
        </p:spPr>
        <p:txBody>
          <a:bodyPr/>
          <a:lstStyle/>
          <a:p>
            <a:pPr>
              <a:buNone/>
            </a:pPr>
            <a:endParaRPr lang="el-GR" b="1" dirty="0" smtClean="0">
              <a:latin typeface="Garamond" pitchFamily="18" charset="0"/>
            </a:endParaRPr>
          </a:p>
          <a:p>
            <a:pPr>
              <a:buFont typeface="Wingdings" pitchFamily="2" charset="2"/>
              <a:buChar char="v"/>
            </a:pPr>
            <a:r>
              <a:rPr lang="el-GR" sz="4000" b="1" dirty="0" smtClean="0">
                <a:latin typeface="Garamond" pitchFamily="18" charset="0"/>
              </a:rPr>
              <a:t>Ο τίτλος παραπέμπει στην «αναγνώριση» των ομηρικών επών, δημοτικών τραγουδιών. Συγκεκριμένα εστιάζει στην ένδειξη με την οποία κάτι ή κάποιος μπορεί να αναγνωριστεί.</a:t>
            </a: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0"/>
            <a:ext cx="7704856" cy="980728"/>
          </a:xfrm>
        </p:spPr>
        <p:txBody>
          <a:bodyPr/>
          <a:lstStyle/>
          <a:p>
            <a:r>
              <a:rPr lang="el-GR" dirty="0" smtClean="0">
                <a:solidFill>
                  <a:schemeClr val="bg1"/>
                </a:solidFill>
              </a:rPr>
              <a:t/>
            </a:r>
            <a:br>
              <a:rPr lang="el-GR" dirty="0" smtClean="0">
                <a:solidFill>
                  <a:schemeClr val="bg1"/>
                </a:solidFill>
              </a:rPr>
            </a:br>
            <a:r>
              <a:rPr lang="el-GR" sz="6000" dirty="0" smtClean="0"/>
              <a:t/>
            </a:r>
            <a:br>
              <a:rPr lang="el-GR" sz="6000" dirty="0" smtClean="0"/>
            </a:br>
            <a:r>
              <a:rPr lang="el-GR" sz="3200" b="1" dirty="0" smtClean="0">
                <a:solidFill>
                  <a:schemeClr val="bg1"/>
                </a:solidFill>
                <a:latin typeface="Garamond" pitchFamily="18" charset="0"/>
              </a:rPr>
              <a:t>Τι μας λέει ο υπότιτλος</a:t>
            </a:r>
            <a:br>
              <a:rPr lang="el-GR" sz="3200" b="1" dirty="0" smtClean="0">
                <a:solidFill>
                  <a:schemeClr val="bg1"/>
                </a:solidFill>
                <a:latin typeface="Garamond" pitchFamily="18" charset="0"/>
              </a:rPr>
            </a:br>
            <a:r>
              <a:rPr lang="el-GR" sz="3200" b="1" dirty="0" smtClean="0">
                <a:solidFill>
                  <a:schemeClr val="bg1"/>
                </a:solidFill>
                <a:latin typeface="Garamond" pitchFamily="18" charset="0"/>
              </a:rPr>
              <a:t>«</a:t>
            </a:r>
            <a:r>
              <a:rPr lang="el-GR" sz="3200" b="1" dirty="0" smtClean="0">
                <a:solidFill>
                  <a:schemeClr val="bg1"/>
                </a:solidFill>
                <a:latin typeface="Garamond" pitchFamily="18" charset="0"/>
                <a:cs typeface="Times New Roman" pitchFamily="18" charset="0"/>
              </a:rPr>
              <a:t>άγαλμα γυναίκας με δεμένα χέρια» </a:t>
            </a:r>
            <a:r>
              <a:rPr lang="el-GR" sz="6000" b="1" dirty="0" smtClean="0">
                <a:solidFill>
                  <a:schemeClr val="bg1"/>
                </a:solidFill>
                <a:latin typeface="Garamond" pitchFamily="18" charset="0"/>
              </a:rPr>
              <a:t/>
            </a:r>
            <a:br>
              <a:rPr lang="el-GR" sz="6000" b="1" dirty="0" smtClean="0">
                <a:solidFill>
                  <a:schemeClr val="bg1"/>
                </a:solidFill>
                <a:latin typeface="Garamond" pitchFamily="18" charset="0"/>
              </a:rPr>
            </a:br>
            <a:r>
              <a:rPr lang="el-GR" b="1" dirty="0" smtClean="0">
                <a:solidFill>
                  <a:schemeClr val="bg1"/>
                </a:solidFill>
                <a:latin typeface="Garamond" pitchFamily="18" charset="0"/>
              </a:rPr>
              <a:t/>
            </a:r>
            <a:br>
              <a:rPr lang="el-GR" b="1" dirty="0" smtClean="0">
                <a:solidFill>
                  <a:schemeClr val="bg1"/>
                </a:solidFill>
                <a:latin typeface="Garamond" pitchFamily="18" charset="0"/>
              </a:rPr>
            </a:b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403648" y="1844824"/>
            <a:ext cx="7283152" cy="4320480"/>
          </a:xfrm>
        </p:spPr>
        <p:txBody>
          <a:bodyPr/>
          <a:lstStyle/>
          <a:p>
            <a:pPr>
              <a:buFont typeface="Wingdings" pitchFamily="2" charset="2"/>
              <a:buChar char="v"/>
            </a:pPr>
            <a:r>
              <a:rPr lang="el-GR" sz="3600" b="1" dirty="0" smtClean="0">
                <a:latin typeface="Garamond" pitchFamily="18" charset="0"/>
              </a:rPr>
              <a:t> Χρειάζεται; Ναι, συνηθίζεται στην ποίηση της Δημουλά. Φωτίζει τον τίτλο και το ποίημα ως προς το «πού», με την εστίαση στο ότι το «σημείο αναγνωρίσεως» είναι σε άγαλμα με δεμένα χέρια.</a:t>
            </a:r>
            <a:endParaRPr lang="el-GR" sz="36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35000" b="-3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052736"/>
            <a:ext cx="3491881" cy="4824536"/>
          </a:xfrm>
        </p:spPr>
        <p:txBody>
          <a:bodyPr/>
          <a:lstStyle/>
          <a:p>
            <a:pPr algn="l"/>
            <a:r>
              <a:rPr lang="el-GR" sz="2800" b="1" dirty="0" smtClean="0">
                <a:solidFill>
                  <a:srgbClr val="AD0B8E"/>
                </a:solidFill>
                <a:latin typeface="Garamond" pitchFamily="18" charset="0"/>
              </a:rPr>
              <a:t/>
            </a:r>
            <a:br>
              <a:rPr lang="el-GR" sz="2800" b="1" dirty="0" smtClean="0">
                <a:solidFill>
                  <a:srgbClr val="AD0B8E"/>
                </a:solidFill>
                <a:latin typeface="Garamond" pitchFamily="18" charset="0"/>
              </a:rPr>
            </a:br>
            <a:r>
              <a:rPr lang="el-GR" sz="2800" b="1" dirty="0" smtClean="0">
                <a:solidFill>
                  <a:srgbClr val="AD0B8E"/>
                </a:solidFill>
                <a:latin typeface="Garamond" pitchFamily="18" charset="0"/>
              </a:rPr>
              <a:t/>
            </a:r>
            <a:br>
              <a:rPr lang="el-GR" sz="2800" b="1" dirty="0" smtClean="0">
                <a:solidFill>
                  <a:srgbClr val="AD0B8E"/>
                </a:solidFill>
                <a:latin typeface="Garamond" pitchFamily="18" charset="0"/>
              </a:rPr>
            </a:br>
            <a:r>
              <a:rPr lang="el-GR" sz="3600" b="1" dirty="0" smtClean="0">
                <a:solidFill>
                  <a:srgbClr val="AD0B8E"/>
                </a:solidFill>
                <a:latin typeface="Garamond" pitchFamily="18" charset="0"/>
              </a:rPr>
              <a:t>Η ποιήτρια </a:t>
            </a:r>
            <a:br>
              <a:rPr lang="el-GR" sz="3600" b="1" dirty="0" smtClean="0">
                <a:solidFill>
                  <a:srgbClr val="AD0B8E"/>
                </a:solidFill>
                <a:latin typeface="Garamond" pitchFamily="18" charset="0"/>
              </a:rPr>
            </a:br>
            <a:r>
              <a:rPr lang="el-GR" sz="3600" b="1" dirty="0" smtClean="0">
                <a:solidFill>
                  <a:srgbClr val="AD0B8E"/>
                </a:solidFill>
                <a:latin typeface="Garamond" pitchFamily="18" charset="0"/>
              </a:rPr>
              <a:t/>
            </a:r>
            <a:br>
              <a:rPr lang="el-GR" sz="3600" b="1" dirty="0" smtClean="0">
                <a:solidFill>
                  <a:srgbClr val="AD0B8E"/>
                </a:solidFill>
                <a:latin typeface="Garamond" pitchFamily="18" charset="0"/>
              </a:rPr>
            </a:br>
            <a:r>
              <a:rPr lang="el-GR" sz="3600" b="1" dirty="0" smtClean="0">
                <a:solidFill>
                  <a:srgbClr val="AD0B8E"/>
                </a:solidFill>
                <a:latin typeface="Garamond" pitchFamily="18" charset="0"/>
              </a:rPr>
              <a:t>Κική Δημουλά</a:t>
            </a:r>
            <a:br>
              <a:rPr lang="el-GR" sz="3600" b="1" dirty="0" smtClean="0">
                <a:solidFill>
                  <a:srgbClr val="AD0B8E"/>
                </a:solidFill>
                <a:latin typeface="Garamond" pitchFamily="18" charset="0"/>
              </a:rPr>
            </a:br>
            <a:r>
              <a:rPr lang="el-GR" sz="3600" b="1" dirty="0" smtClean="0">
                <a:solidFill>
                  <a:srgbClr val="AD0B8E"/>
                </a:solidFill>
                <a:latin typeface="Garamond" pitchFamily="18" charset="0"/>
              </a:rPr>
              <a:t/>
            </a:r>
            <a:br>
              <a:rPr lang="el-GR" sz="3600" b="1" dirty="0" smtClean="0">
                <a:solidFill>
                  <a:srgbClr val="AD0B8E"/>
                </a:solidFill>
                <a:latin typeface="Garamond" pitchFamily="18" charset="0"/>
              </a:rPr>
            </a:br>
            <a:r>
              <a:rPr lang="el-GR" sz="2800" b="1" i="1" dirty="0" err="1" smtClean="0">
                <a:latin typeface="Garamond" pitchFamily="18" charset="0"/>
              </a:rPr>
              <a:t>Aπό</a:t>
            </a:r>
            <a:r>
              <a:rPr lang="el-GR" sz="2800" b="1" i="1" dirty="0" smtClean="0">
                <a:latin typeface="Garamond" pitchFamily="18" charset="0"/>
              </a:rPr>
              <a:t> τον κόσμο των γρίφων </a:t>
            </a:r>
            <a:br>
              <a:rPr lang="el-GR" sz="2800" b="1" i="1" dirty="0" smtClean="0">
                <a:latin typeface="Garamond" pitchFamily="18" charset="0"/>
              </a:rPr>
            </a:br>
            <a:r>
              <a:rPr lang="el-GR" sz="2800" b="1" i="1" dirty="0" smtClean="0">
                <a:latin typeface="Garamond" pitchFamily="18" charset="0"/>
              </a:rPr>
              <a:t>φεύγω ήσυχη.</a:t>
            </a:r>
            <a:br>
              <a:rPr lang="el-GR" sz="2800" b="1" i="1" dirty="0" smtClean="0">
                <a:latin typeface="Garamond" pitchFamily="18" charset="0"/>
              </a:rPr>
            </a:br>
            <a:r>
              <a:rPr lang="el-GR" sz="2800" b="1" i="1" dirty="0" smtClean="0">
                <a:latin typeface="Garamond" pitchFamily="18" charset="0"/>
              </a:rPr>
              <a:t>Δεν έχω βλάψει στη ζωή μου αίνιγμα:</a:t>
            </a:r>
            <a:br>
              <a:rPr lang="el-GR" sz="2800" b="1" i="1" dirty="0" smtClean="0">
                <a:latin typeface="Garamond" pitchFamily="18" charset="0"/>
              </a:rPr>
            </a:br>
            <a:r>
              <a:rPr lang="el-GR" sz="2800" b="1" i="1" dirty="0" smtClean="0">
                <a:latin typeface="Garamond" pitchFamily="18" charset="0"/>
              </a:rPr>
              <a:t>δεν έλυσα κανένα.</a:t>
            </a:r>
            <a:r>
              <a:rPr lang="el-GR" sz="2800" b="1" i="1" dirty="0">
                <a:solidFill>
                  <a:srgbClr val="AD0B8E"/>
                </a:solidFill>
                <a:latin typeface="Garamond" pitchFamily="18" charset="0"/>
              </a:rPr>
              <a:t/>
            </a:r>
            <a:br>
              <a:rPr lang="el-GR" sz="2800" b="1" i="1" dirty="0">
                <a:solidFill>
                  <a:srgbClr val="AD0B8E"/>
                </a:solidFill>
                <a:latin typeface="Garamond" pitchFamily="18" charset="0"/>
              </a:rPr>
            </a:br>
            <a:r>
              <a:rPr lang="el-GR" sz="2800" b="1" dirty="0">
                <a:solidFill>
                  <a:srgbClr val="AD0B8E"/>
                </a:solidFill>
                <a:latin typeface="Garamond" pitchFamily="18" charset="0"/>
              </a:rPr>
              <a:t/>
            </a:r>
            <a:br>
              <a:rPr lang="el-GR" sz="2800" b="1" dirty="0">
                <a:solidFill>
                  <a:srgbClr val="AD0B8E"/>
                </a:solidFill>
                <a:latin typeface="Garamond" pitchFamily="18" charset="0"/>
              </a:rPr>
            </a:br>
            <a:endParaRPr lang="el-GR" sz="2800" b="1" dirty="0">
              <a:solidFill>
                <a:srgbClr val="AD0B8E"/>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5489848"/>
            <a:ext cx="7416824" cy="1368152"/>
          </a:xfrm>
        </p:spPr>
        <p:txBody>
          <a:bodyPr/>
          <a:lstStyle/>
          <a:p>
            <a:r>
              <a:rPr lang="el-GR" sz="4000" b="1" dirty="0" smtClean="0">
                <a:solidFill>
                  <a:schemeClr val="bg1"/>
                </a:solidFill>
                <a:latin typeface="Garamond" pitchFamily="18" charset="0"/>
              </a:rPr>
              <a:t>Έχει σημασία ποιο είναι το άγαλμα; </a:t>
            </a:r>
            <a:endParaRPr lang="el-GR" sz="4000" b="1" dirty="0">
              <a:solidFill>
                <a:schemeClr val="bg1"/>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8229600" cy="1143000"/>
          </a:xfrm>
        </p:spPr>
        <p:txBody>
          <a:bodyPr/>
          <a:lstStyle/>
          <a:p>
            <a:r>
              <a:rPr lang="el-GR" dirty="0" smtClean="0">
                <a:solidFill>
                  <a:schemeClr val="bg1"/>
                </a:solidFill>
                <a:latin typeface="Garamond" pitchFamily="18" charset="0"/>
              </a:rPr>
              <a:t>Θα μπορούσε να είναι αυτό</a:t>
            </a:r>
            <a:endParaRPr lang="el-GR" dirty="0">
              <a:solidFill>
                <a:schemeClr val="bg1"/>
              </a:solidFill>
              <a:latin typeface="Garamond" pitchFamily="18" charset="0"/>
            </a:endParaRPr>
          </a:p>
        </p:txBody>
      </p:sp>
      <p:pic>
        <p:nvPicPr>
          <p:cNvPr id="4" name="3 - Θέση περιεχομένου" descr="tied-woman-statue1.jpg"/>
          <p:cNvPicPr>
            <a:picLocks noGrp="1" noChangeAspect="1"/>
          </p:cNvPicPr>
          <p:nvPr>
            <p:ph idx="1"/>
          </p:nvPr>
        </p:nvPicPr>
        <p:blipFill>
          <a:blip r:embed="rId2" cstate="print"/>
          <a:stretch>
            <a:fillRect/>
          </a:stretch>
        </p:blipFill>
        <p:spPr>
          <a:xfrm>
            <a:off x="1047307" y="1052736"/>
            <a:ext cx="8096693" cy="5616624"/>
          </a:xfrm>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8229600" cy="1143000"/>
          </a:xfrm>
        </p:spPr>
        <p:txBody>
          <a:bodyPr/>
          <a:lstStyle/>
          <a:p>
            <a:r>
              <a:rPr lang="el-GR" b="1" dirty="0" smtClean="0">
                <a:solidFill>
                  <a:schemeClr val="bg1"/>
                </a:solidFill>
                <a:latin typeface="Garamond" pitchFamily="18" charset="0"/>
              </a:rPr>
              <a:t>Ή αυτό</a:t>
            </a:r>
            <a:endParaRPr lang="el-GR" b="1" dirty="0">
              <a:solidFill>
                <a:schemeClr val="bg1"/>
              </a:solidFill>
              <a:latin typeface="Garamond" pitchFamily="18" charset="0"/>
            </a:endParaRPr>
          </a:p>
        </p:txBody>
      </p:sp>
      <p:pic>
        <p:nvPicPr>
          <p:cNvPr id="4" name="3 - Θέση περιεχομένου" descr="ηπειρος.jpg"/>
          <p:cNvPicPr>
            <a:picLocks noGrp="1" noChangeAspect="1"/>
          </p:cNvPicPr>
          <p:nvPr>
            <p:ph idx="1"/>
          </p:nvPr>
        </p:nvPicPr>
        <p:blipFill>
          <a:blip r:embed="rId2" cstate="print"/>
          <a:stretch>
            <a:fillRect/>
          </a:stretch>
        </p:blipFill>
        <p:spPr>
          <a:xfrm>
            <a:off x="1187624" y="1052736"/>
            <a:ext cx="7956376" cy="5478059"/>
          </a:xfrm>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a:xfrm>
            <a:off x="1043608" y="0"/>
            <a:ext cx="3178696" cy="1282154"/>
          </a:xfrm>
        </p:spPr>
        <p:txBody>
          <a:bodyPr/>
          <a:lstStyle/>
          <a:p>
            <a:r>
              <a:rPr lang="el-GR" b="1" dirty="0" smtClean="0">
                <a:solidFill>
                  <a:schemeClr val="bg1"/>
                </a:solidFill>
                <a:latin typeface="Garamond" pitchFamily="18" charset="0"/>
              </a:rPr>
              <a:t>Δηλαδή αυτό:</a:t>
            </a:r>
            <a:endParaRPr lang="el-GR" b="1" dirty="0">
              <a:solidFill>
                <a:schemeClr val="bg1"/>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a:xfrm>
            <a:off x="323528" y="188640"/>
            <a:ext cx="2448272" cy="2952328"/>
          </a:xfrm>
        </p:spPr>
        <p:txBody>
          <a:bodyPr/>
          <a:lstStyle/>
          <a:p>
            <a:r>
              <a:rPr lang="el-GR" b="1" dirty="0" smtClean="0">
                <a:solidFill>
                  <a:schemeClr val="bg1"/>
                </a:solidFill>
                <a:latin typeface="Garamond" pitchFamily="18" charset="0"/>
              </a:rPr>
              <a:t>Ή καλύτερα σήμερα αυτό:</a:t>
            </a:r>
            <a:endParaRPr lang="el-GR" b="1" dirty="0">
              <a:solidFill>
                <a:schemeClr val="bg1"/>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74638"/>
            <a:ext cx="7643192" cy="778098"/>
          </a:xfrm>
        </p:spPr>
        <p:txBody>
          <a:bodyPr/>
          <a:lstStyle/>
          <a:p>
            <a:r>
              <a:rPr lang="el-GR" b="1" dirty="0" smtClean="0">
                <a:solidFill>
                  <a:schemeClr val="bg1"/>
                </a:solidFill>
                <a:latin typeface="Garamond" pitchFamily="18" charset="0"/>
              </a:rPr>
              <a:t>Τι μας πληροφορεί το βιβλίο; </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475656" y="1484784"/>
            <a:ext cx="7211144" cy="4641379"/>
          </a:xfrm>
        </p:spPr>
        <p:txBody>
          <a:bodyPr/>
          <a:lstStyle/>
          <a:p>
            <a:r>
              <a:rPr lang="el-GR" b="1" dirty="0" smtClean="0">
                <a:latin typeface="Garamond" pitchFamily="18" charset="0"/>
              </a:rPr>
              <a:t>Ότι είναι το άγαλμα του γλύπτη Κων/νου </a:t>
            </a:r>
            <a:r>
              <a:rPr lang="el-GR" b="1" dirty="0" err="1" smtClean="0">
                <a:latin typeface="Garamond" pitchFamily="18" charset="0"/>
              </a:rPr>
              <a:t>Σεφερλή</a:t>
            </a:r>
            <a:r>
              <a:rPr lang="el-GR" b="1" dirty="0" smtClean="0">
                <a:latin typeface="Garamond" pitchFamily="18" charset="0"/>
              </a:rPr>
              <a:t>, που βρίσκεται στην πλατεία Τοσίτσα στην Αθήνα (κοντά στο επιγραφικό μουσείο, μεταξύ Αρχαιολογικού Μουσείου και Πολυτεχνείου) και απεικονίζει τη Β. Ήπειρο ως γυναίκα αλυσοδεμένη. Το φιλοτέχνησε το 1951 και ονομάζεται «Η Βόρειος Ήπειρος».</a:t>
            </a:r>
            <a:endParaRPr lang="el-GR"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8229600" cy="1143000"/>
          </a:xfrm>
        </p:spPr>
        <p:txBody>
          <a:bodyPr/>
          <a:lstStyle/>
          <a:p>
            <a:r>
              <a:rPr lang="el-GR" sz="3200" b="1" dirty="0" smtClean="0">
                <a:solidFill>
                  <a:schemeClr val="bg1"/>
                </a:solidFill>
                <a:latin typeface="Garamond" pitchFamily="18" charset="0"/>
              </a:rPr>
              <a:t>Έχει σημασία το όνομα του αγάλματος; </a:t>
            </a:r>
            <a:endParaRPr lang="el-GR" sz="3200" b="1" dirty="0">
              <a:solidFill>
                <a:schemeClr val="bg1"/>
              </a:solidFill>
              <a:latin typeface="Garamond" pitchFamily="18" charset="0"/>
            </a:endParaRPr>
          </a:p>
        </p:txBody>
      </p:sp>
      <p:sp>
        <p:nvSpPr>
          <p:cNvPr id="3" name="2 - Θέση περιεχομένου"/>
          <p:cNvSpPr>
            <a:spLocks noGrp="1"/>
          </p:cNvSpPr>
          <p:nvPr>
            <p:ph idx="1"/>
          </p:nvPr>
        </p:nvSpPr>
        <p:spPr>
          <a:xfrm>
            <a:off x="1331640" y="1600200"/>
            <a:ext cx="7812360" cy="4925144"/>
          </a:xfrm>
        </p:spPr>
        <p:txBody>
          <a:bodyPr/>
          <a:lstStyle/>
          <a:p>
            <a:pPr>
              <a:buNone/>
            </a:pPr>
            <a:r>
              <a:rPr lang="el-GR" b="1" dirty="0" smtClean="0">
                <a:latin typeface="Garamond" pitchFamily="18" charset="0"/>
              </a:rPr>
              <a:t>	Ο συμβολισμός του αγάλματος είναι πολιτικός. Η Βόρεια Ήπειρος, όπως το λέει και η ονομασία είναι το βόρειο τμήμα της περιοχής της Ηπείρου που επιδικάστηκε στην Αλβανία μετά από επίσημες συνθήκες. Ο όρος 'Βόρεια Ήπειρος' χρησιμοποιήθηκε επίσημα για πρώτη φορά στις 17 Μαΐου 1914 με την υπογραφή του Πρωτοκόλλου της Κέρκυρας</a:t>
            </a:r>
            <a:endParaRPr lang="el-GR"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80604"/>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836712"/>
            <a:ext cx="2880320" cy="5472608"/>
          </a:xfrm>
        </p:spPr>
        <p:txBody>
          <a:bodyPr/>
          <a:lstStyle/>
          <a:p>
            <a:r>
              <a:rPr lang="el-GR" dirty="0" smtClean="0">
                <a:solidFill>
                  <a:schemeClr val="bg1"/>
                </a:solidFill>
                <a:latin typeface="Garamond" pitchFamily="18" charset="0"/>
              </a:rPr>
              <a:t>Η κόκκινη γραμμή το όριο</a:t>
            </a:r>
            <a:endParaRPr lang="el-GR" dirty="0">
              <a:solidFill>
                <a:schemeClr val="bg1"/>
              </a:solidFill>
              <a:latin typeface="Garamond" pitchFamily="18" charset="0"/>
            </a:endParaRPr>
          </a:p>
        </p:txBody>
      </p:sp>
      <p:pic>
        <p:nvPicPr>
          <p:cNvPr id="4" name="3 - Θέση περιεχομένου" descr="180px-Epirus_across_Greece_and_Albania_el.svg.png"/>
          <p:cNvPicPr>
            <a:picLocks noGrp="1" noChangeAspect="1"/>
          </p:cNvPicPr>
          <p:nvPr>
            <p:ph idx="1"/>
          </p:nvPr>
        </p:nvPicPr>
        <p:blipFill>
          <a:blip r:embed="rId2" cstate="print"/>
          <a:stretch>
            <a:fillRect/>
          </a:stretch>
        </p:blipFill>
        <p:spPr>
          <a:xfrm>
            <a:off x="3491880" y="0"/>
            <a:ext cx="5652120" cy="6936771"/>
          </a:xfrm>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274638"/>
            <a:ext cx="7715200" cy="778098"/>
          </a:xfrm>
        </p:spPr>
        <p:txBody>
          <a:bodyPr/>
          <a:lstStyle/>
          <a:p>
            <a:r>
              <a:rPr lang="el-GR" b="1" dirty="0" smtClean="0">
                <a:solidFill>
                  <a:schemeClr val="bg1"/>
                </a:solidFill>
                <a:latin typeface="Garamond" pitchFamily="18" charset="0"/>
              </a:rPr>
              <a:t>«Βόρειος Ήπειρος»</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907704" y="1916832"/>
            <a:ext cx="6779096" cy="4209331"/>
          </a:xfrm>
        </p:spPr>
        <p:txBody>
          <a:bodyPr/>
          <a:lstStyle/>
          <a:p>
            <a:r>
              <a:rPr lang="el-GR" sz="3600" b="1" dirty="0" smtClean="0">
                <a:latin typeface="Garamond" pitchFamily="18" charset="0"/>
              </a:rPr>
              <a:t>Σήμερα κάποιοι κύκλοι χρησιμοποιούν αυτό το όνομα στην Ελλάδα, ενώ η χρήση αποφεύγεται στην Αλβανία, επειδή θεωρείται ότι ενσωματώνει εδαφικές βλέψεις.</a:t>
            </a:r>
          </a:p>
          <a:p>
            <a:endParaRPr lang="el-GR"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b="1" dirty="0" smtClean="0">
                <a:solidFill>
                  <a:schemeClr val="tx1"/>
                </a:solidFill>
                <a:latin typeface="Garamond" pitchFamily="18" charset="0"/>
              </a:rPr>
              <a:t>Έχει κάποιο ρόλο </a:t>
            </a:r>
            <a:r>
              <a:rPr lang="el-GR" sz="4000" b="1" dirty="0" smtClean="0">
                <a:solidFill>
                  <a:schemeClr val="bg1"/>
                </a:solidFill>
                <a:latin typeface="Garamond" pitchFamily="18" charset="0"/>
              </a:rPr>
              <a:t>στο</a:t>
            </a:r>
            <a:r>
              <a:rPr lang="el-GR" sz="4000" b="1" dirty="0" smtClean="0">
                <a:solidFill>
                  <a:schemeClr val="tx1"/>
                </a:solidFill>
                <a:latin typeface="Garamond" pitchFamily="18" charset="0"/>
              </a:rPr>
              <a:t> </a:t>
            </a:r>
            <a:r>
              <a:rPr lang="el-GR" sz="4000" b="1" dirty="0" smtClean="0">
                <a:solidFill>
                  <a:schemeClr val="bg1"/>
                </a:solidFill>
                <a:latin typeface="Garamond" pitchFamily="18" charset="0"/>
              </a:rPr>
              <a:t>ποίημα; </a:t>
            </a:r>
            <a:endParaRPr lang="el-GR" sz="4000" b="1" dirty="0">
              <a:solidFill>
                <a:schemeClr val="bg1"/>
              </a:solidFill>
              <a:latin typeface="Garamond" pitchFamily="18" charset="0"/>
            </a:endParaRPr>
          </a:p>
        </p:txBody>
      </p:sp>
      <p:sp>
        <p:nvSpPr>
          <p:cNvPr id="3" name="2 - Θέση περιεχομένου"/>
          <p:cNvSpPr>
            <a:spLocks noGrp="1"/>
          </p:cNvSpPr>
          <p:nvPr>
            <p:ph idx="4294967295"/>
          </p:nvPr>
        </p:nvSpPr>
        <p:spPr>
          <a:xfrm>
            <a:off x="1619672" y="1268760"/>
            <a:ext cx="5113338" cy="2205037"/>
          </a:xfrm>
        </p:spPr>
        <p:txBody>
          <a:bodyPr/>
          <a:lstStyle/>
          <a:p>
            <a:r>
              <a:rPr lang="el-GR" b="1" dirty="0" smtClean="0">
                <a:solidFill>
                  <a:srgbClr val="8A0B08"/>
                </a:solidFill>
                <a:latin typeface="Garamond" pitchFamily="18" charset="0"/>
              </a:rPr>
              <a:t>Όχι, κατά τη γνώμη μου. </a:t>
            </a:r>
          </a:p>
          <a:p>
            <a:r>
              <a:rPr lang="el-GR" b="1" dirty="0" smtClean="0">
                <a:latin typeface="Garamond" pitchFamily="18" charset="0"/>
              </a:rPr>
              <a:t>Ο συμβολισμός είναι στις λέξεις «γυναίκα» και «δεμένα χέρια»</a:t>
            </a:r>
          </a:p>
          <a:p>
            <a:endParaRPr lang="el-GR" dirty="0"/>
          </a:p>
        </p:txBody>
      </p:sp>
      <p:sp>
        <p:nvSpPr>
          <p:cNvPr id="4" name="1 - Τίτλος"/>
          <p:cNvSpPr txBox="1">
            <a:spLocks/>
          </p:cNvSpPr>
          <p:nvPr/>
        </p:nvSpPr>
        <p:spPr bwMode="auto">
          <a:xfrm>
            <a:off x="323528" y="51571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l-GR" sz="4000" b="1" i="0" u="none" strike="noStrike" kern="0" cap="none" spc="0" normalizeH="0" baseline="0" noProof="0" dirty="0" smtClean="0">
                <a:ln>
                  <a:noFill/>
                </a:ln>
                <a:solidFill>
                  <a:srgbClr val="C00000"/>
                </a:solidFill>
                <a:effectLst/>
                <a:uLnTx/>
                <a:uFillTx/>
                <a:latin typeface="Garamond" pitchFamily="18" charset="0"/>
                <a:ea typeface="+mj-ea"/>
                <a:cs typeface="+mj-cs"/>
              </a:rPr>
              <a:t>Από το εθνικό</a:t>
            </a:r>
            <a:r>
              <a:rPr kumimoji="0" lang="el-GR" sz="4000" b="1" i="0" u="none" strike="noStrike" kern="0" cap="none" spc="0" normalizeH="0" noProof="0" dirty="0" smtClean="0">
                <a:ln>
                  <a:noFill/>
                </a:ln>
                <a:solidFill>
                  <a:srgbClr val="C00000"/>
                </a:solidFill>
                <a:effectLst/>
                <a:uLnTx/>
                <a:uFillTx/>
                <a:latin typeface="Garamond" pitchFamily="18" charset="0"/>
                <a:ea typeface="+mj-ea"/>
                <a:cs typeface="+mj-cs"/>
              </a:rPr>
              <a:t> /</a:t>
            </a:r>
            <a:r>
              <a:rPr kumimoji="0" lang="el-GR" sz="4000" b="1" i="0" u="none" strike="noStrike" kern="0" cap="none" spc="0" normalizeH="0" baseline="0" noProof="0" dirty="0" smtClean="0">
                <a:ln>
                  <a:noFill/>
                </a:ln>
                <a:solidFill>
                  <a:srgbClr val="C00000"/>
                </a:solidFill>
                <a:effectLst/>
                <a:uLnTx/>
                <a:uFillTx/>
                <a:latin typeface="Garamond" pitchFamily="18" charset="0"/>
                <a:ea typeface="+mj-ea"/>
                <a:cs typeface="+mj-cs"/>
              </a:rPr>
              <a:t>πολιτικό </a:t>
            </a:r>
            <a:r>
              <a:rPr lang="el-GR" sz="4000" b="1" kern="0" dirty="0" err="1" smtClean="0">
                <a:solidFill>
                  <a:srgbClr val="C00000"/>
                </a:solidFill>
                <a:latin typeface="Garamond" pitchFamily="18" charset="0"/>
                <a:ea typeface="+mj-ea"/>
                <a:cs typeface="+mj-cs"/>
                <a:sym typeface="Wingdings" pitchFamily="2" charset="2"/>
              </a:rPr>
              <a:t>επίπεδο</a:t>
            </a:r>
            <a:r>
              <a:rPr lang="el-GR" sz="4000" b="1" kern="0" dirty="0" smtClean="0">
                <a:solidFill>
                  <a:srgbClr val="C00000"/>
                </a:solidFill>
                <a:latin typeface="Garamond" pitchFamily="18" charset="0"/>
                <a:ea typeface="+mj-ea"/>
                <a:cs typeface="+mj-cs"/>
                <a:sym typeface="Wingdings" pitchFamily="2" charset="2"/>
              </a:rPr>
              <a:t> </a:t>
            </a:r>
          </a:p>
          <a:p>
            <a:pPr lvl="0" algn="ctr"/>
            <a:r>
              <a:rPr lang="el-GR" sz="4000" b="1" kern="0" dirty="0" smtClean="0">
                <a:solidFill>
                  <a:srgbClr val="C00000"/>
                </a:solidFill>
                <a:latin typeface="Garamond" pitchFamily="18" charset="0"/>
                <a:ea typeface="+mj-ea"/>
                <a:cs typeface="+mj-cs"/>
                <a:sym typeface="Wingdings" pitchFamily="2" charset="2"/>
              </a:rPr>
              <a:t>στο κοινωνικό</a:t>
            </a:r>
            <a:endParaRPr kumimoji="0" lang="el-GR" sz="4000" b="1" i="0" u="none" strike="noStrike" kern="0" cap="none" spc="0" normalizeH="0" baseline="0" noProof="0" dirty="0">
              <a:ln>
                <a:noFill/>
              </a:ln>
              <a:solidFill>
                <a:srgbClr val="C00000"/>
              </a:solidFill>
              <a:effectLst/>
              <a:uLnTx/>
              <a:uFillTx/>
              <a:latin typeface="Garamond" pitchFamily="18" charset="0"/>
              <a:ea typeface="+mj-ea"/>
              <a:cs typeface="+mj-cs"/>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411760" y="0"/>
            <a:ext cx="5688632" cy="908720"/>
          </a:xfrm>
        </p:spPr>
        <p:txBody>
          <a:bodyPr/>
          <a:lstStyle/>
          <a:p>
            <a:r>
              <a:rPr lang="el-GR" sz="4000" b="1" dirty="0">
                <a:solidFill>
                  <a:schemeClr val="bg1"/>
                </a:solidFill>
                <a:latin typeface="Garamond" pitchFamily="18" charset="0"/>
              </a:rPr>
              <a:t>Βιογραφικά</a:t>
            </a:r>
            <a:r>
              <a:rPr lang="el-GR" sz="4000" b="1" dirty="0">
                <a:latin typeface="Garamond" pitchFamily="18" charset="0"/>
              </a:rPr>
              <a:t> </a:t>
            </a:r>
            <a:r>
              <a:rPr lang="el-GR" sz="4000" b="1" dirty="0">
                <a:solidFill>
                  <a:schemeClr val="bg1"/>
                </a:solidFill>
                <a:latin typeface="Garamond" pitchFamily="18" charset="0"/>
              </a:rPr>
              <a:t>στοιχεία</a:t>
            </a:r>
          </a:p>
        </p:txBody>
      </p:sp>
      <p:sp>
        <p:nvSpPr>
          <p:cNvPr id="117763" name="Rectangle 3"/>
          <p:cNvSpPr>
            <a:spLocks noGrp="1" noChangeArrowheads="1"/>
          </p:cNvSpPr>
          <p:nvPr>
            <p:ph type="body" idx="1"/>
          </p:nvPr>
        </p:nvSpPr>
        <p:spPr>
          <a:xfrm>
            <a:off x="4355976" y="1196752"/>
            <a:ext cx="4788024" cy="5472608"/>
          </a:xfrm>
        </p:spPr>
        <p:txBody>
          <a:bodyPr/>
          <a:lstStyle/>
          <a:p>
            <a:pPr>
              <a:lnSpc>
                <a:spcPct val="80000"/>
              </a:lnSpc>
            </a:pPr>
            <a:r>
              <a:rPr lang="el-GR" sz="2400" b="1" dirty="0" smtClean="0">
                <a:latin typeface="Garamond" pitchFamily="18" charset="0"/>
              </a:rPr>
              <a:t>Το πατρικό της όνομα είναι Βασιλική </a:t>
            </a:r>
            <a:r>
              <a:rPr lang="el-GR" sz="2400" b="1" dirty="0" err="1" smtClean="0">
                <a:latin typeface="Garamond" pitchFamily="18" charset="0"/>
              </a:rPr>
              <a:t>Ράδου</a:t>
            </a:r>
            <a:r>
              <a:rPr lang="el-GR" sz="2400" b="1" dirty="0" smtClean="0">
                <a:latin typeface="Garamond" pitchFamily="18" charset="0"/>
              </a:rPr>
              <a:t>. Γεννήθηκε και κατοικεί στην Αθήνα, στην Κυψέλη. Το 1952 παντρεύτηκε τον ποιητή και πολιτικό μηχανικό Άθω Δημουλά, με τον οποίο απέκτησε τον Δημήτρη (1956) και την </a:t>
            </a:r>
            <a:r>
              <a:rPr lang="el-GR" sz="2400" b="1" dirty="0" err="1" smtClean="0">
                <a:latin typeface="Garamond" pitchFamily="18" charset="0"/>
              </a:rPr>
              <a:t>Έλση</a:t>
            </a:r>
            <a:r>
              <a:rPr lang="el-GR" sz="2400" b="1" dirty="0" smtClean="0">
                <a:latin typeface="Garamond" pitchFamily="18" charset="0"/>
              </a:rPr>
              <a:t> (1957). Εργάστηκε για 25 χρόνια στην Τράπεζα της Ελλάδος (από το 1949 ως το 1973).</a:t>
            </a:r>
          </a:p>
          <a:p>
            <a:pPr>
              <a:lnSpc>
                <a:spcPct val="80000"/>
              </a:lnSpc>
            </a:pPr>
            <a:r>
              <a:rPr lang="el-GR" sz="2400" dirty="0" smtClean="0"/>
              <a:t> </a:t>
            </a:r>
            <a:r>
              <a:rPr lang="el-GR" sz="2400" b="1" dirty="0" smtClean="0">
                <a:latin typeface="Garamond" pitchFamily="18" charset="0"/>
              </a:rPr>
              <a:t>Το </a:t>
            </a:r>
            <a:r>
              <a:rPr lang="el-GR" sz="2400" b="1" dirty="0">
                <a:latin typeface="Garamond" pitchFamily="18" charset="0"/>
              </a:rPr>
              <a:t>1985 έχασε το σύζυγό </a:t>
            </a:r>
            <a:r>
              <a:rPr lang="el-GR" sz="2400" b="1" dirty="0" smtClean="0">
                <a:latin typeface="Garamond" pitchFamily="18" charset="0"/>
              </a:rPr>
              <a:t>της, τον μέντορά της: </a:t>
            </a:r>
            <a:r>
              <a:rPr lang="el-GR" sz="2400" b="1" dirty="0">
                <a:latin typeface="Garamond" pitchFamily="18" charset="0"/>
              </a:rPr>
              <a:t>πίστευε </a:t>
            </a:r>
            <a:r>
              <a:rPr lang="el-GR" sz="2400" b="1" dirty="0" smtClean="0">
                <a:latin typeface="Garamond" pitchFamily="18" charset="0"/>
              </a:rPr>
              <a:t>στο </a:t>
            </a:r>
            <a:r>
              <a:rPr lang="el-GR" sz="2400" b="1" dirty="0">
                <a:latin typeface="Garamond" pitchFamily="18" charset="0"/>
              </a:rPr>
              <a:t>ποιητικό χάρισμά της και την παρότρυνε να γράφει</a:t>
            </a:r>
            <a:r>
              <a:rPr lang="el-GR" sz="2400" b="1" dirty="0" smtClean="0">
                <a:latin typeface="Garamond" pitchFamily="18" charset="0"/>
              </a:rPr>
              <a:t>.</a:t>
            </a:r>
          </a:p>
          <a:p>
            <a:pPr>
              <a:lnSpc>
                <a:spcPct val="80000"/>
              </a:lnSpc>
            </a:pPr>
            <a:r>
              <a:rPr lang="el-GR" sz="2400" b="1" dirty="0" smtClean="0">
                <a:latin typeface="Garamond" pitchFamily="18" charset="0"/>
              </a:rPr>
              <a:t>Το 1952 τύπωσε την πρώτη της ποιητική συλλογή με τίτλο </a:t>
            </a:r>
            <a:r>
              <a:rPr lang="el-GR" sz="2400" b="1" i="1" dirty="0" smtClean="0">
                <a:latin typeface="Garamond" pitchFamily="18" charset="0"/>
              </a:rPr>
              <a:t>Ποιήματα</a:t>
            </a:r>
            <a:r>
              <a:rPr lang="el-GR" sz="2400" b="1" dirty="0" smtClean="0">
                <a:latin typeface="Garamond" pitchFamily="18" charset="0"/>
              </a:rPr>
              <a:t> (αποκηρυγμένα).</a:t>
            </a:r>
            <a:endParaRPr lang="el-GR" sz="2400" b="1" dirty="0">
              <a:latin typeface="Garamond" pitchFamily="18" charset="0"/>
            </a:endParaRPr>
          </a:p>
        </p:txBody>
      </p:sp>
      <p:pic>
        <p:nvPicPr>
          <p:cNvPr id="117765" name="Picture 5" descr="Η Κική Δημουλά εμπιστεύτηκε εν λευκώ τα ποιήματά της για την παράσταση στο «Υπόγειο»">
            <a:hlinkClick r:id="rId2" tooltip="Η Κική Δημουλά εμπιστεύτηκε εν λευκώ τα ποιήματά της για την παράσταση στο «Υπόγειο»"/>
          </p:cNvPr>
          <p:cNvPicPr>
            <a:picLocks noChangeAspect="1" noChangeArrowheads="1"/>
          </p:cNvPicPr>
          <p:nvPr/>
        </p:nvPicPr>
        <p:blipFill>
          <a:blip r:embed="rId3" cstate="print"/>
          <a:srcRect/>
          <a:stretch>
            <a:fillRect/>
          </a:stretch>
        </p:blipFill>
        <p:spPr bwMode="auto">
          <a:xfrm>
            <a:off x="1259632" y="2276872"/>
            <a:ext cx="3042846" cy="2880320"/>
          </a:xfrm>
          <a:prstGeom prst="rect">
            <a:avLst/>
          </a:prstGeom>
          <a:noFill/>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49000" b="-49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067944" y="0"/>
            <a:ext cx="5076056" cy="1143000"/>
          </a:xfrm>
        </p:spPr>
        <p:txBody>
          <a:bodyPr/>
          <a:lstStyle/>
          <a:p>
            <a:r>
              <a:rPr lang="el-GR" b="1" dirty="0" smtClean="0">
                <a:solidFill>
                  <a:schemeClr val="bg1"/>
                </a:solidFill>
                <a:latin typeface="Garamond" pitchFamily="18" charset="0"/>
              </a:rPr>
              <a:t>Η έμπνευση</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899592" y="2780928"/>
            <a:ext cx="7344816" cy="2016224"/>
          </a:xfrm>
        </p:spPr>
        <p:txBody>
          <a:bodyPr/>
          <a:lstStyle/>
          <a:p>
            <a:pPr>
              <a:buNone/>
            </a:pPr>
            <a:r>
              <a:rPr lang="el-GR" dirty="0" smtClean="0"/>
              <a:t>	</a:t>
            </a:r>
            <a:r>
              <a:rPr lang="el-GR" b="1" dirty="0" smtClean="0">
                <a:latin typeface="Garamond" pitchFamily="18" charset="0"/>
              </a:rPr>
              <a:t>Η ματιά της στο άγαλμα επικεντρώνεται </a:t>
            </a:r>
            <a:r>
              <a:rPr lang="el-GR" b="1" dirty="0" smtClean="0">
                <a:latin typeface="Garamond" pitchFamily="18" charset="0"/>
              </a:rPr>
              <a:t>αρχικά στη </a:t>
            </a:r>
            <a:r>
              <a:rPr lang="el-GR" b="1" dirty="0" smtClean="0">
                <a:latin typeface="Garamond" pitchFamily="18" charset="0"/>
              </a:rPr>
              <a:t>στάση </a:t>
            </a:r>
            <a:r>
              <a:rPr lang="el-GR" b="1" dirty="0" smtClean="0">
                <a:latin typeface="Garamond" pitchFamily="18" charset="0"/>
              </a:rPr>
              <a:t>της</a:t>
            </a:r>
            <a:r>
              <a:rPr lang="el-GR" b="1" dirty="0" smtClean="0">
                <a:latin typeface="Garamond" pitchFamily="18" charset="0"/>
              </a:rPr>
              <a:t> </a:t>
            </a:r>
            <a:r>
              <a:rPr lang="el-GR" b="1" dirty="0" smtClean="0">
                <a:latin typeface="Garamond" pitchFamily="18" charset="0"/>
              </a:rPr>
              <a:t>και στη συνέχεια </a:t>
            </a:r>
            <a:r>
              <a:rPr lang="el-GR" b="1" dirty="0" smtClean="0">
                <a:latin typeface="Garamond" pitchFamily="18" charset="0"/>
              </a:rPr>
              <a:t>στα δεμένα </a:t>
            </a:r>
            <a:r>
              <a:rPr lang="el-GR" b="1" dirty="0" smtClean="0">
                <a:latin typeface="Garamond" pitchFamily="18" charset="0"/>
              </a:rPr>
              <a:t>της χέρια.</a:t>
            </a:r>
            <a:endParaRPr lang="el-GR"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260648"/>
            <a:ext cx="7715200" cy="1143000"/>
          </a:xfrm>
          <a:ln w="76200"/>
        </p:spPr>
        <p:txBody>
          <a:bodyPr/>
          <a:lstStyle/>
          <a:p>
            <a:pPr algn="l"/>
            <a:r>
              <a:rPr lang="el-GR" sz="3600" b="1" i="1" dirty="0" smtClean="0">
                <a:solidFill>
                  <a:schemeClr val="bg1"/>
                </a:solidFill>
                <a:latin typeface="Garamond" pitchFamily="18" charset="0"/>
              </a:rPr>
              <a:t/>
            </a:r>
            <a:br>
              <a:rPr lang="el-GR" sz="3600" b="1" i="1" dirty="0" smtClean="0">
                <a:solidFill>
                  <a:schemeClr val="bg1"/>
                </a:solidFill>
                <a:latin typeface="Garamond" pitchFamily="18" charset="0"/>
              </a:rPr>
            </a:br>
            <a:r>
              <a:rPr lang="el-GR" sz="3600" b="1" i="1" smtClean="0">
                <a:solidFill>
                  <a:schemeClr val="bg1"/>
                </a:solidFill>
                <a:latin typeface="Garamond" pitchFamily="18" charset="0"/>
              </a:rPr>
              <a:t/>
            </a:r>
            <a:br>
              <a:rPr lang="el-GR" sz="3600" b="1" i="1" smtClean="0">
                <a:solidFill>
                  <a:schemeClr val="bg1"/>
                </a:solidFill>
                <a:latin typeface="Garamond" pitchFamily="18" charset="0"/>
              </a:rPr>
            </a:br>
            <a:r>
              <a:rPr lang="el-GR" sz="3600" b="1" i="1" smtClean="0">
                <a:solidFill>
                  <a:schemeClr val="bg1"/>
                </a:solidFill>
                <a:latin typeface="Garamond" pitchFamily="18" charset="0"/>
              </a:rPr>
              <a:t>  Όλοι </a:t>
            </a:r>
            <a:r>
              <a:rPr lang="el-GR" sz="3600" b="1" i="1" dirty="0">
                <a:solidFill>
                  <a:schemeClr val="bg1"/>
                </a:solidFill>
                <a:latin typeface="Garamond" pitchFamily="18" charset="0"/>
              </a:rPr>
              <a:t>σε λένε κατευθείαν άγαλμα, </a:t>
            </a:r>
            <a:br>
              <a:rPr lang="el-GR" sz="3600" b="1" i="1" dirty="0">
                <a:solidFill>
                  <a:schemeClr val="bg1"/>
                </a:solidFill>
                <a:latin typeface="Garamond" pitchFamily="18" charset="0"/>
              </a:rPr>
            </a:br>
            <a:r>
              <a:rPr lang="el-GR" sz="3600" b="1" i="1" smtClean="0">
                <a:solidFill>
                  <a:schemeClr val="bg1"/>
                </a:solidFill>
                <a:latin typeface="Garamond" pitchFamily="18" charset="0"/>
              </a:rPr>
              <a:t/>
            </a:r>
            <a:br>
              <a:rPr lang="el-GR" sz="3600" b="1" i="1" smtClean="0">
                <a:solidFill>
                  <a:schemeClr val="bg1"/>
                </a:solidFill>
                <a:latin typeface="Garamond" pitchFamily="18" charset="0"/>
              </a:rPr>
            </a:br>
            <a:r>
              <a:rPr lang="el-GR" sz="3600" b="1" i="1" smtClean="0">
                <a:solidFill>
                  <a:schemeClr val="bg1"/>
                </a:solidFill>
                <a:latin typeface="Garamond" pitchFamily="18" charset="0"/>
              </a:rPr>
              <a:t> </a:t>
            </a:r>
            <a:r>
              <a:rPr lang="el-GR" sz="3600" b="1" i="1" smtClean="0">
                <a:solidFill>
                  <a:schemeClr val="tx1"/>
                </a:solidFill>
                <a:latin typeface="Garamond" pitchFamily="18" charset="0"/>
              </a:rPr>
              <a:t>εγώ </a:t>
            </a:r>
            <a:r>
              <a:rPr lang="el-GR" sz="3600" b="1" i="1" dirty="0">
                <a:solidFill>
                  <a:schemeClr val="tx1"/>
                </a:solidFill>
                <a:latin typeface="Garamond" pitchFamily="18" charset="0"/>
              </a:rPr>
              <a:t>σε προσφωνώ γυναίκα κατευθείαν. </a:t>
            </a:r>
            <a:r>
              <a:rPr lang="el-GR" sz="4800" i="1" dirty="0">
                <a:solidFill>
                  <a:schemeClr val="tx1"/>
                </a:solidFill>
                <a:latin typeface="+mj-lt"/>
                <a:ea typeface="+mj-ea"/>
                <a:cs typeface="+mj-cs"/>
              </a:rPr>
              <a:t/>
            </a:r>
            <a:br>
              <a:rPr lang="el-GR" sz="4800" i="1" dirty="0">
                <a:solidFill>
                  <a:schemeClr val="tx1"/>
                </a:solidFill>
                <a:latin typeface="+mj-lt"/>
                <a:ea typeface="+mj-ea"/>
                <a:cs typeface="+mj-cs"/>
              </a:rPr>
            </a:br>
            <a:endParaRPr lang="el-GR" sz="4800" i="1" dirty="0">
              <a:solidFill>
                <a:schemeClr val="tx1"/>
              </a:solidFill>
            </a:endParaRPr>
          </a:p>
        </p:txBody>
      </p:sp>
      <p:sp>
        <p:nvSpPr>
          <p:cNvPr id="3" name="2 - Θέση περιεχομένου"/>
          <p:cNvSpPr>
            <a:spLocks noGrp="1"/>
          </p:cNvSpPr>
          <p:nvPr>
            <p:ph idx="4294967295"/>
          </p:nvPr>
        </p:nvSpPr>
        <p:spPr>
          <a:xfrm>
            <a:off x="3419872" y="2276872"/>
            <a:ext cx="3312368" cy="2304256"/>
          </a:xfrm>
          <a:ln w="76200">
            <a:solidFill>
              <a:srgbClr val="8A0B08"/>
            </a:solidFill>
          </a:ln>
        </p:spPr>
        <p:txBody>
          <a:bodyPr/>
          <a:lstStyle/>
          <a:p>
            <a:r>
              <a:rPr lang="el-GR" b="1" dirty="0" smtClean="0">
                <a:solidFill>
                  <a:schemeClr val="tx1"/>
                </a:solidFill>
                <a:latin typeface="Garamond" pitchFamily="18" charset="0"/>
              </a:rPr>
              <a:t>Αποδοχή του </a:t>
            </a:r>
            <a:r>
              <a:rPr lang="el-GR" b="1" dirty="0" smtClean="0">
                <a:solidFill>
                  <a:srgbClr val="8A0B08"/>
                </a:solidFill>
                <a:latin typeface="Garamond" pitchFamily="18" charset="0"/>
              </a:rPr>
              <a:t>αγάλματος</a:t>
            </a:r>
            <a:r>
              <a:rPr lang="el-GR" b="1" dirty="0" smtClean="0">
                <a:solidFill>
                  <a:schemeClr val="tx1"/>
                </a:solidFill>
                <a:latin typeface="Garamond" pitchFamily="18" charset="0"/>
              </a:rPr>
              <a:t> ως συμβόλου </a:t>
            </a:r>
            <a:r>
              <a:rPr lang="el-GR" b="1" dirty="0">
                <a:solidFill>
                  <a:schemeClr val="tx1"/>
                </a:solidFill>
                <a:latin typeface="Garamond" pitchFamily="18" charset="0"/>
              </a:rPr>
              <a:t>της </a:t>
            </a:r>
            <a:r>
              <a:rPr lang="el-GR" b="1" dirty="0">
                <a:solidFill>
                  <a:srgbClr val="8A0B08"/>
                </a:solidFill>
                <a:latin typeface="Garamond" pitchFamily="18" charset="0"/>
              </a:rPr>
              <a:t>γυναίκας</a:t>
            </a:r>
          </a:p>
        </p:txBody>
      </p:sp>
      <p:sp>
        <p:nvSpPr>
          <p:cNvPr id="5" name="1 - Τίτλος"/>
          <p:cNvSpPr txBox="1">
            <a:spLocks/>
          </p:cNvSpPr>
          <p:nvPr/>
        </p:nvSpPr>
        <p:spPr bwMode="auto">
          <a:xfrm>
            <a:off x="1763688" y="5157192"/>
            <a:ext cx="7067128" cy="1296144"/>
          </a:xfrm>
          <a:prstGeom prst="rect">
            <a:avLst/>
          </a:prstGeom>
          <a:noFill/>
          <a:ln w="76200">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1" u="none" strike="noStrike" kern="0" cap="none" spc="0" normalizeH="0" baseline="0" noProof="0" dirty="0" smtClean="0">
                <a:ln>
                  <a:noFill/>
                </a:ln>
                <a:solidFill>
                  <a:schemeClr val="bg1"/>
                </a:solidFill>
                <a:effectLst/>
                <a:uLnTx/>
                <a:uFillTx/>
                <a:latin typeface="Garamond" pitchFamily="18" charset="0"/>
                <a:ea typeface="+mj-ea"/>
                <a:cs typeface="+mj-cs"/>
              </a:rPr>
              <a:t/>
            </a:r>
            <a:br>
              <a:rPr kumimoji="0" lang="el-GR" sz="3600" b="1" i="1" u="none" strike="noStrike" kern="0" cap="none" spc="0" normalizeH="0" baseline="0" noProof="0" dirty="0" smtClean="0">
                <a:ln>
                  <a:noFill/>
                </a:ln>
                <a:solidFill>
                  <a:schemeClr val="bg1"/>
                </a:solidFill>
                <a:effectLst/>
                <a:uLnTx/>
                <a:uFillTx/>
                <a:latin typeface="Garamond" pitchFamily="18" charset="0"/>
                <a:ea typeface="+mj-ea"/>
                <a:cs typeface="+mj-cs"/>
              </a:rPr>
            </a:br>
            <a:r>
              <a:rPr kumimoji="0" lang="el-GR" sz="3600" b="1" i="1" u="none" strike="noStrike" kern="0" cap="none" spc="0" normalizeH="0" baseline="0" noProof="0" dirty="0" smtClean="0">
                <a:ln>
                  <a:noFill/>
                </a:ln>
                <a:solidFill>
                  <a:schemeClr val="bg1"/>
                </a:solidFill>
                <a:effectLst/>
                <a:uLnTx/>
                <a:uFillTx/>
                <a:latin typeface="Garamond" pitchFamily="18" charset="0"/>
                <a:ea typeface="+mj-ea"/>
                <a:cs typeface="+mj-cs"/>
              </a:rPr>
              <a:t/>
            </a:r>
            <a:br>
              <a:rPr kumimoji="0" lang="el-GR" sz="3600" b="1" i="1" u="none" strike="noStrike" kern="0" cap="none" spc="0" normalizeH="0" baseline="0" noProof="0" dirty="0" smtClean="0">
                <a:ln>
                  <a:noFill/>
                </a:ln>
                <a:solidFill>
                  <a:schemeClr val="bg1"/>
                </a:solidFill>
                <a:effectLst/>
                <a:uLnTx/>
                <a:uFillTx/>
                <a:latin typeface="Garamond" pitchFamily="18" charset="0"/>
                <a:ea typeface="+mj-ea"/>
                <a:cs typeface="+mj-cs"/>
              </a:rPr>
            </a:br>
            <a:endParaRPr kumimoji="0" lang="el-GR" sz="4800" b="0" u="none" strike="noStrike" kern="0" cap="none" spc="0" normalizeH="0" baseline="0" noProof="0" dirty="0">
              <a:ln>
                <a:noFill/>
              </a:ln>
              <a:effectLst/>
              <a:uLnTx/>
              <a:uFillTx/>
              <a:latin typeface="+mj-lt"/>
              <a:ea typeface="+mj-ea"/>
              <a:cs typeface="+mj-cs"/>
            </a:endParaRPr>
          </a:p>
        </p:txBody>
      </p:sp>
      <p:sp>
        <p:nvSpPr>
          <p:cNvPr id="6" name="5 - Ορθογώνιο"/>
          <p:cNvSpPr/>
          <p:nvPr/>
        </p:nvSpPr>
        <p:spPr>
          <a:xfrm>
            <a:off x="2051720" y="5085184"/>
            <a:ext cx="5904656" cy="830997"/>
          </a:xfrm>
          <a:prstGeom prst="rect">
            <a:avLst/>
          </a:prstGeom>
        </p:spPr>
        <p:txBody>
          <a:bodyPr wrap="square">
            <a:spAutoFit/>
          </a:bodyPr>
          <a:lstStyle/>
          <a:p>
            <a:pPr lvl="0" algn="ctr">
              <a:defRPr/>
            </a:pPr>
            <a:r>
              <a:rPr lang="el-GR" sz="2400" b="1" kern="0" dirty="0" smtClean="0">
                <a:latin typeface="Garamond" pitchFamily="18" charset="0"/>
              </a:rPr>
              <a:t>Ο καθένας μας βλέπει ή αναγνωρίζει διαφορετικά πράγματα: </a:t>
            </a: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b="1" dirty="0" smtClean="0">
                <a:solidFill>
                  <a:schemeClr val="bg1"/>
                </a:solidFill>
                <a:latin typeface="Garamond" pitchFamily="18" charset="0"/>
              </a:rPr>
              <a:t>Η συνομιλία του έργου τέχνης </a:t>
            </a:r>
            <a:br>
              <a:rPr lang="el-GR" b="1" dirty="0" smtClean="0">
                <a:solidFill>
                  <a:schemeClr val="bg1"/>
                </a:solidFill>
                <a:latin typeface="Garamond" pitchFamily="18" charset="0"/>
              </a:rPr>
            </a:br>
            <a:endParaRPr lang="el-GR" dirty="0">
              <a:solidFill>
                <a:schemeClr val="bg1"/>
              </a:solidFill>
            </a:endParaRPr>
          </a:p>
        </p:txBody>
      </p:sp>
      <p:sp>
        <p:nvSpPr>
          <p:cNvPr id="3" name="2 - Θέση περιεχομένου"/>
          <p:cNvSpPr>
            <a:spLocks noGrp="1"/>
          </p:cNvSpPr>
          <p:nvPr>
            <p:ph idx="1"/>
          </p:nvPr>
        </p:nvSpPr>
        <p:spPr>
          <a:xfrm>
            <a:off x="1259632" y="1196752"/>
            <a:ext cx="7067128" cy="3849291"/>
          </a:xfrm>
        </p:spPr>
        <p:txBody>
          <a:bodyPr/>
          <a:lstStyle/>
          <a:p>
            <a:r>
              <a:rPr lang="el-GR" sz="4800" b="1" dirty="0" smtClean="0">
                <a:solidFill>
                  <a:srgbClr val="8A0B08"/>
                </a:solidFill>
                <a:latin typeface="Garamond" pitchFamily="18" charset="0"/>
              </a:rPr>
              <a:t>Οι πολλαπλές σημάνσεις και η διαφορετική πρόσληψη του έργου τέχνης</a:t>
            </a:r>
            <a:r>
              <a:rPr lang="el-GR" sz="6600" dirty="0" smtClean="0">
                <a:solidFill>
                  <a:srgbClr val="8A0B08"/>
                </a:solidFill>
              </a:rPr>
              <a:t/>
            </a:r>
            <a:br>
              <a:rPr lang="el-GR" sz="6600" dirty="0" smtClean="0">
                <a:solidFill>
                  <a:srgbClr val="8A0B08"/>
                </a:solidFill>
              </a:rPr>
            </a:br>
            <a:endParaRPr lang="el-GR" sz="4800" dirty="0"/>
          </a:p>
        </p:txBody>
      </p:sp>
      <p:pic>
        <p:nvPicPr>
          <p:cNvPr id="1026" name="Picture 2"/>
          <p:cNvPicPr>
            <a:picLocks noChangeAspect="1" noChangeArrowheads="1"/>
          </p:cNvPicPr>
          <p:nvPr/>
        </p:nvPicPr>
        <p:blipFill>
          <a:blip r:embed="rId2" cstate="print"/>
          <a:srcRect/>
          <a:stretch>
            <a:fillRect/>
          </a:stretch>
        </p:blipFill>
        <p:spPr bwMode="auto">
          <a:xfrm>
            <a:off x="6012160" y="3402080"/>
            <a:ext cx="3131840" cy="3214809"/>
          </a:xfrm>
          <a:prstGeom prst="rect">
            <a:avLst/>
          </a:prstGeom>
          <a:noFill/>
          <a:ln w="9525">
            <a:noFill/>
            <a:miter lim="800000"/>
            <a:headEnd/>
            <a:tailEnd/>
          </a:ln>
        </p:spPr>
      </p:pic>
    </p:spTree>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8229600" cy="1143000"/>
          </a:xfrm>
        </p:spPr>
        <p:txBody>
          <a:bodyPr/>
          <a:lstStyle/>
          <a:p>
            <a:r>
              <a:rPr lang="el-GR" b="1" dirty="0" smtClean="0">
                <a:solidFill>
                  <a:schemeClr val="bg1"/>
                </a:solidFill>
                <a:latin typeface="Garamond" pitchFamily="18" charset="0"/>
              </a:rPr>
              <a:t>Τα σχή</a:t>
            </a:r>
            <a:r>
              <a:rPr lang="el-GR" b="1" dirty="0" smtClean="0">
                <a:solidFill>
                  <a:schemeClr val="bg1"/>
                </a:solidFill>
                <a:latin typeface="Garamond" pitchFamily="18" charset="0"/>
              </a:rPr>
              <a:t>ματα λόγου</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475656" y="1628800"/>
            <a:ext cx="7211144" cy="4497363"/>
          </a:xfrm>
          <a:solidFill>
            <a:schemeClr val="accent3">
              <a:lumMod val="50000"/>
            </a:schemeClr>
          </a:solidFill>
        </p:spPr>
        <p:txBody>
          <a:bodyPr/>
          <a:lstStyle/>
          <a:p>
            <a:pPr>
              <a:buNone/>
            </a:pPr>
            <a:r>
              <a:rPr lang="el-GR" dirty="0" smtClean="0"/>
              <a:t>	</a:t>
            </a:r>
            <a:r>
              <a:rPr lang="el-GR" b="1" dirty="0" smtClean="0">
                <a:latin typeface="Garamond" pitchFamily="18" charset="0"/>
              </a:rPr>
              <a:t>Όλοι  σε λένε        κατευθείαν άγαλμα, </a:t>
            </a:r>
          </a:p>
          <a:p>
            <a:pPr>
              <a:buNone/>
            </a:pPr>
            <a:r>
              <a:rPr lang="el-GR" b="1" dirty="0" smtClean="0">
                <a:solidFill>
                  <a:schemeClr val="bg1"/>
                </a:solidFill>
                <a:latin typeface="Garamond" pitchFamily="18" charset="0"/>
              </a:rPr>
              <a:t>							</a:t>
            </a:r>
          </a:p>
          <a:p>
            <a:pPr>
              <a:buNone/>
            </a:pPr>
            <a:r>
              <a:rPr lang="el-GR" b="1" dirty="0" smtClean="0">
                <a:latin typeface="Garamond" pitchFamily="18" charset="0"/>
              </a:rPr>
              <a:t>	</a:t>
            </a:r>
          </a:p>
          <a:p>
            <a:pPr>
              <a:buNone/>
            </a:pPr>
            <a:r>
              <a:rPr lang="el-GR" b="1" dirty="0" smtClean="0">
                <a:latin typeface="Garamond" pitchFamily="18" charset="0"/>
              </a:rPr>
              <a:t>	</a:t>
            </a:r>
            <a:r>
              <a:rPr lang="el-GR" b="1" dirty="0" smtClean="0">
                <a:solidFill>
                  <a:schemeClr val="bg1"/>
                </a:solidFill>
                <a:latin typeface="Garamond" pitchFamily="18" charset="0"/>
              </a:rPr>
              <a:t>αντίθεση                 </a:t>
            </a:r>
            <a:r>
              <a:rPr lang="el-GR" b="1" dirty="0" err="1" smtClean="0">
                <a:solidFill>
                  <a:schemeClr val="bg1"/>
                </a:solidFill>
                <a:latin typeface="Garamond" pitchFamily="18" charset="0"/>
              </a:rPr>
              <a:t>αντίθεση</a:t>
            </a:r>
            <a:r>
              <a:rPr lang="el-GR" b="1" dirty="0" smtClean="0">
                <a:solidFill>
                  <a:schemeClr val="bg1"/>
                </a:solidFill>
                <a:latin typeface="Garamond" pitchFamily="18" charset="0"/>
              </a:rPr>
              <a:t>    χιαστό</a:t>
            </a:r>
            <a:endParaRPr lang="el-GR" b="1" dirty="0" smtClean="0">
              <a:solidFill>
                <a:schemeClr val="bg1"/>
              </a:solidFill>
              <a:latin typeface="Garamond" pitchFamily="18" charset="0"/>
            </a:endParaRPr>
          </a:p>
          <a:p>
            <a:pPr>
              <a:buNone/>
            </a:pPr>
            <a:r>
              <a:rPr lang="el-GR" b="1" dirty="0" smtClean="0">
                <a:latin typeface="Garamond" pitchFamily="18" charset="0"/>
              </a:rPr>
              <a:t>	εγώ  σε προσφωνώ γυναίκα κατευθείαν. </a:t>
            </a:r>
          </a:p>
          <a:p>
            <a:pPr algn="ctr">
              <a:buNone/>
            </a:pPr>
            <a:r>
              <a:rPr lang="el-GR" b="1" dirty="0" smtClean="0">
                <a:solidFill>
                  <a:schemeClr val="bg1"/>
                </a:solidFill>
                <a:latin typeface="Garamond" pitchFamily="18" charset="0"/>
              </a:rPr>
              <a:t>Επαναλήψεις</a:t>
            </a:r>
          </a:p>
          <a:p>
            <a:pPr algn="ctr">
              <a:buNone/>
            </a:pPr>
            <a:r>
              <a:rPr lang="el-GR" b="1" dirty="0" smtClean="0">
                <a:solidFill>
                  <a:srgbClr val="8A0B08"/>
                </a:solidFill>
                <a:latin typeface="Garamond" pitchFamily="18" charset="0"/>
              </a:rPr>
              <a:t>(προσφώνηση </a:t>
            </a:r>
            <a:r>
              <a:rPr lang="el-GR" b="1" dirty="0" smtClean="0">
                <a:solidFill>
                  <a:srgbClr val="8A0B08"/>
                </a:solidFill>
                <a:latin typeface="Garamond" pitchFamily="18" charset="0"/>
              </a:rPr>
              <a:t>του αγάλματος)</a:t>
            </a:r>
          </a:p>
          <a:p>
            <a:endParaRPr lang="el-GR" dirty="0"/>
          </a:p>
        </p:txBody>
      </p:sp>
      <p:sp>
        <p:nvSpPr>
          <p:cNvPr id="4" name="3 - Βέλος προς τα κάτω"/>
          <p:cNvSpPr/>
          <p:nvPr/>
        </p:nvSpPr>
        <p:spPr>
          <a:xfrm>
            <a:off x="2267744" y="2204864"/>
            <a:ext cx="288032" cy="1008112"/>
          </a:xfrm>
          <a:prstGeom prst="downArrow">
            <a:avLst/>
          </a:prstGeom>
          <a:solidFill>
            <a:srgbClr val="8A0B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Βέλος προς τα κάτω"/>
          <p:cNvSpPr/>
          <p:nvPr/>
        </p:nvSpPr>
        <p:spPr>
          <a:xfrm>
            <a:off x="3707904" y="2348880"/>
            <a:ext cx="288032" cy="1008112"/>
          </a:xfrm>
          <a:prstGeom prst="downArrow">
            <a:avLst/>
          </a:prstGeom>
          <a:solidFill>
            <a:srgbClr val="8A0B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16 - Ευθύγραμμο βέλος σύνδεσης"/>
          <p:cNvCxnSpPr/>
          <p:nvPr/>
        </p:nvCxnSpPr>
        <p:spPr>
          <a:xfrm flipH="1">
            <a:off x="5436096" y="2348880"/>
            <a:ext cx="2088232" cy="108012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a:off x="5220072" y="2420888"/>
            <a:ext cx="2304256" cy="122413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8 - Καμπύλο αριστερό βέλος"/>
          <p:cNvSpPr/>
          <p:nvPr/>
        </p:nvSpPr>
        <p:spPr>
          <a:xfrm>
            <a:off x="6948264" y="4653136"/>
            <a:ext cx="432048" cy="432048"/>
          </a:xfrm>
          <a:prstGeom prst="curvedLeftArrow">
            <a:avLst/>
          </a:prstGeom>
          <a:solidFill>
            <a:srgbClr val="8A0B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8A0B08"/>
              </a:solidFill>
            </a:endParaRP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solidFill>
                  <a:schemeClr val="bg1"/>
                </a:solidFill>
                <a:latin typeface="Garamond" pitchFamily="18" charset="0"/>
              </a:rPr>
              <a:t>Στολίζεις κάποιο πάρκο</a:t>
            </a:r>
            <a:r>
              <a:rPr lang="el-GR" b="1" dirty="0" smtClean="0">
                <a:solidFill>
                  <a:schemeClr val="bg1"/>
                </a:solidFill>
                <a:latin typeface="Garamond" pitchFamily="18" charset="0"/>
              </a:rPr>
              <a:t/>
            </a:r>
            <a:br>
              <a:rPr lang="el-GR" b="1" dirty="0" smtClean="0">
                <a:solidFill>
                  <a:schemeClr val="bg1"/>
                </a:solidFill>
                <a:latin typeface="Garamond" pitchFamily="18" charset="0"/>
              </a:rPr>
            </a:b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475656" y="1628800"/>
            <a:ext cx="7211144" cy="4497363"/>
          </a:xfrm>
        </p:spPr>
        <p:txBody>
          <a:bodyPr/>
          <a:lstStyle/>
          <a:p>
            <a:r>
              <a:rPr lang="el-GR" b="1" dirty="0" smtClean="0">
                <a:latin typeface="Garamond" pitchFamily="18" charset="0"/>
              </a:rPr>
              <a:t>Κοσμητικός ο ρόλος του αγάλματος. Ειρωνικό το «στολίζεις» σε σχέση με τα δεμένα χέρια </a:t>
            </a:r>
            <a:r>
              <a:rPr lang="el-GR" b="1" dirty="0" smtClean="0">
                <a:latin typeface="Garamond" pitchFamily="18" charset="0"/>
              </a:rPr>
              <a:t>του και με τη συμβολική του υπόσταση. </a:t>
            </a:r>
          </a:p>
          <a:p>
            <a:r>
              <a:rPr lang="el-GR" b="1" dirty="0" smtClean="0">
                <a:latin typeface="Garamond" pitchFamily="18" charset="0"/>
              </a:rPr>
              <a:t>«Διακοσμητικός» ο ρόλος της γυναίκας;</a:t>
            </a:r>
            <a:endParaRPr lang="el-GR" b="1" dirty="0">
              <a:latin typeface="Garamond" pitchFamily="18" charset="0"/>
            </a:endParaRPr>
          </a:p>
        </p:txBody>
      </p:sp>
      <p:pic>
        <p:nvPicPr>
          <p:cNvPr id="38914" name="Picture 2" descr="https://encrypted-tbn1.gstatic.com/images?q=tbn:ANd9GcT1umiWmPyN_yU1ChVFeHRr9fLE4jTweqeCJm-Vq9FU_NFAz6rs7w"/>
          <p:cNvPicPr>
            <a:picLocks noChangeAspect="1" noChangeArrowheads="1"/>
          </p:cNvPicPr>
          <p:nvPr/>
        </p:nvPicPr>
        <p:blipFill>
          <a:blip r:embed="rId2" cstate="print"/>
          <a:srcRect/>
          <a:stretch>
            <a:fillRect/>
          </a:stretch>
        </p:blipFill>
        <p:spPr bwMode="auto">
          <a:xfrm>
            <a:off x="2699792" y="4365104"/>
            <a:ext cx="4104456" cy="2232248"/>
          </a:xfrm>
          <a:prstGeom prst="rect">
            <a:avLst/>
          </a:prstGeom>
          <a:noFill/>
        </p:spPr>
      </p:pic>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a:xfrm>
            <a:off x="1619672" y="0"/>
            <a:ext cx="6995120" cy="980728"/>
          </a:xfrm>
        </p:spPr>
        <p:txBody>
          <a:bodyPr/>
          <a:lstStyle/>
          <a:p>
            <a:r>
              <a:rPr lang="el-GR" sz="3600" b="1" i="1" dirty="0" smtClean="0">
                <a:solidFill>
                  <a:schemeClr val="bg1"/>
                </a:solidFill>
                <a:latin typeface="Garamond" pitchFamily="18" charset="0"/>
              </a:rPr>
              <a:t>Από μακριά εξαπατάς. </a:t>
            </a:r>
            <a:br>
              <a:rPr lang="el-GR" sz="3600" b="1" i="1" dirty="0" smtClean="0">
                <a:solidFill>
                  <a:schemeClr val="bg1"/>
                </a:solidFill>
                <a:latin typeface="Garamond" pitchFamily="18" charset="0"/>
              </a:rPr>
            </a:br>
            <a:endParaRPr lang="el-GR" sz="3600" b="1" dirty="0">
              <a:solidFill>
                <a:schemeClr val="bg1"/>
              </a:solidFill>
              <a:latin typeface="Garamond" pitchFamily="18" charset="0"/>
            </a:endParaRPr>
          </a:p>
        </p:txBody>
      </p:sp>
      <p:pic>
        <p:nvPicPr>
          <p:cNvPr id="8" name="7 - Θέση περιεχομένου" descr="2.jpg"/>
          <p:cNvPicPr>
            <a:picLocks noGrp="1" noChangeAspect="1"/>
          </p:cNvPicPr>
          <p:nvPr>
            <p:ph idx="1"/>
          </p:nvPr>
        </p:nvPicPr>
        <p:blipFill>
          <a:blip r:embed="rId2" cstate="print"/>
          <a:stretch>
            <a:fillRect/>
          </a:stretch>
        </p:blipFill>
        <p:spPr>
          <a:xfrm>
            <a:off x="2339752" y="3429000"/>
            <a:ext cx="5169301" cy="2796508"/>
          </a:xfrm>
        </p:spPr>
      </p:pic>
      <p:sp>
        <p:nvSpPr>
          <p:cNvPr id="5" name="4 - Θέση κειμένου"/>
          <p:cNvSpPr>
            <a:spLocks noGrp="1"/>
          </p:cNvSpPr>
          <p:nvPr>
            <p:ph type="body" sz="half" idx="4294967295"/>
          </p:nvPr>
        </p:nvSpPr>
        <p:spPr>
          <a:xfrm>
            <a:off x="2267744" y="1340768"/>
            <a:ext cx="5040560" cy="2520280"/>
          </a:xfrm>
        </p:spPr>
        <p:txBody>
          <a:bodyPr/>
          <a:lstStyle/>
          <a:p>
            <a:pPr>
              <a:buNone/>
            </a:pPr>
            <a:r>
              <a:rPr lang="el-GR" b="1" dirty="0" smtClean="0">
                <a:latin typeface="Garamond" pitchFamily="18" charset="0"/>
              </a:rPr>
              <a:t>Η </a:t>
            </a:r>
            <a:r>
              <a:rPr lang="el-GR" b="1" dirty="0" smtClean="0">
                <a:latin typeface="Garamond" pitchFamily="18" charset="0"/>
              </a:rPr>
              <a:t>ποιήτρια </a:t>
            </a:r>
            <a:r>
              <a:rPr lang="el-GR" b="1" dirty="0" smtClean="0">
                <a:latin typeface="Garamond" pitchFamily="18" charset="0"/>
              </a:rPr>
              <a:t>καταγράφει την πρώτη απατηλή εντύπωση που της κάνει.</a:t>
            </a:r>
            <a:endParaRPr lang="el-GR" sz="3200" b="1" i="1" dirty="0" smtClean="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40000" b="-4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136904" cy="1340768"/>
          </a:xfrm>
        </p:spPr>
        <p:txBody>
          <a:bodyPr/>
          <a:lstStyle/>
          <a:p>
            <a:r>
              <a:rPr lang="el-GR" sz="3600" b="1" i="1" dirty="0" smtClean="0">
                <a:solidFill>
                  <a:schemeClr val="bg1"/>
                </a:solidFill>
                <a:latin typeface="Garamond" pitchFamily="18" charset="0"/>
              </a:rPr>
              <a:t/>
            </a:r>
            <a:br>
              <a:rPr lang="el-GR" sz="3600" b="1" i="1" dirty="0" smtClean="0">
                <a:solidFill>
                  <a:schemeClr val="bg1"/>
                </a:solidFill>
                <a:latin typeface="Garamond" pitchFamily="18" charset="0"/>
              </a:rPr>
            </a:br>
            <a:r>
              <a:rPr lang="el-GR" sz="3600" b="1" i="1" dirty="0" smtClean="0">
                <a:solidFill>
                  <a:schemeClr val="tx1"/>
                </a:solidFill>
                <a:latin typeface="Garamond" pitchFamily="18" charset="0"/>
              </a:rPr>
              <a:t>Θαρρεί κανείς  πως έχεις ελαφρά </a:t>
            </a:r>
            <a:r>
              <a:rPr lang="el-GR" sz="3600" b="1" i="1" dirty="0" err="1" smtClean="0">
                <a:solidFill>
                  <a:schemeClr val="tx1"/>
                </a:solidFill>
                <a:latin typeface="Garamond" pitchFamily="18" charset="0"/>
              </a:rPr>
              <a:t>ανακαθήσει</a:t>
            </a:r>
            <a:r>
              <a:rPr lang="el-GR" sz="3600" b="1" i="1" dirty="0" smtClean="0">
                <a:solidFill>
                  <a:schemeClr val="tx1"/>
                </a:solidFill>
                <a:latin typeface="Garamond" pitchFamily="18" charset="0"/>
              </a:rPr>
              <a:t> </a:t>
            </a:r>
            <a:br>
              <a:rPr lang="el-GR" sz="3600" b="1" i="1" dirty="0" smtClean="0">
                <a:solidFill>
                  <a:schemeClr val="tx1"/>
                </a:solidFill>
                <a:latin typeface="Garamond" pitchFamily="18" charset="0"/>
              </a:rPr>
            </a:br>
            <a:endParaRPr lang="el-GR" sz="3600" dirty="0">
              <a:solidFill>
                <a:schemeClr val="tx1"/>
              </a:solidFill>
            </a:endParaRPr>
          </a:p>
        </p:txBody>
      </p:sp>
      <p:sp>
        <p:nvSpPr>
          <p:cNvPr id="3" name="2 - Θέση περιεχομένου"/>
          <p:cNvSpPr>
            <a:spLocks noGrp="1"/>
          </p:cNvSpPr>
          <p:nvPr>
            <p:ph idx="1"/>
          </p:nvPr>
        </p:nvSpPr>
        <p:spPr>
          <a:xfrm>
            <a:off x="827584" y="1844824"/>
            <a:ext cx="7859216" cy="4536504"/>
          </a:xfrm>
        </p:spPr>
        <p:txBody>
          <a:bodyPr/>
          <a:lstStyle/>
          <a:p>
            <a:r>
              <a:rPr lang="el-GR" sz="4400" b="1" dirty="0" smtClean="0">
                <a:latin typeface="Garamond" pitchFamily="18" charset="0"/>
              </a:rPr>
              <a:t>Της δημιουργεί </a:t>
            </a:r>
            <a:r>
              <a:rPr lang="el-GR" sz="4400" b="1" dirty="0" smtClean="0">
                <a:latin typeface="Garamond" pitchFamily="18" charset="0"/>
              </a:rPr>
              <a:t>την αίσθηση της </a:t>
            </a:r>
            <a:r>
              <a:rPr lang="el-GR" sz="4400" b="1" dirty="0" smtClean="0">
                <a:latin typeface="Garamond" pitchFamily="18" charset="0"/>
              </a:rPr>
              <a:t>κίνησης. </a:t>
            </a:r>
          </a:p>
          <a:p>
            <a:r>
              <a:rPr lang="el-GR" sz="4400" b="1" dirty="0" smtClean="0">
                <a:latin typeface="Garamond" pitchFamily="18" charset="0"/>
              </a:rPr>
              <a:t>Δίνει </a:t>
            </a:r>
            <a:r>
              <a:rPr lang="el-GR" sz="4400" b="1" dirty="0" smtClean="0">
                <a:latin typeface="Garamond" pitchFamily="18" charset="0"/>
              </a:rPr>
              <a:t>εντύπωση ότι το άγαλμα κυνηγάει κάτι άπιαστο, χιμαιρικό.</a:t>
            </a:r>
            <a:endParaRPr lang="el-GR" sz="44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40" y="188640"/>
            <a:ext cx="7416824" cy="1008112"/>
          </a:xfrm>
        </p:spPr>
        <p:txBody>
          <a:bodyPr/>
          <a:lstStyle/>
          <a:p>
            <a:pPr algn="l"/>
            <a:r>
              <a:rPr lang="el-GR" sz="3200" b="1" i="1" dirty="0" smtClean="0">
                <a:solidFill>
                  <a:schemeClr val="bg1"/>
                </a:solidFill>
                <a:latin typeface="Garamond" pitchFamily="18" charset="0"/>
              </a:rPr>
              <a:t>να θυμηθείς ένα ωραίο όνειρο που είδες, </a:t>
            </a:r>
            <a:br>
              <a:rPr lang="el-GR" sz="3200" b="1" i="1" dirty="0" smtClean="0">
                <a:solidFill>
                  <a:schemeClr val="bg1"/>
                </a:solidFill>
                <a:latin typeface="Garamond" pitchFamily="18" charset="0"/>
              </a:rPr>
            </a:br>
            <a:r>
              <a:rPr lang="el-GR" sz="3200" b="1" i="1" dirty="0" smtClean="0">
                <a:solidFill>
                  <a:schemeClr val="bg1"/>
                </a:solidFill>
                <a:latin typeface="Garamond" pitchFamily="18" charset="0"/>
              </a:rPr>
              <a:t>πως παίρνεις φόρα να το ζήσεις. </a:t>
            </a:r>
            <a:br>
              <a:rPr lang="el-GR" sz="3200" b="1" i="1" dirty="0" smtClean="0">
                <a:solidFill>
                  <a:schemeClr val="bg1"/>
                </a:solidFill>
                <a:latin typeface="Garamond" pitchFamily="18" charset="0"/>
              </a:rPr>
            </a:br>
            <a:endParaRPr lang="el-GR" sz="3200" b="1" i="1" dirty="0">
              <a:solidFill>
                <a:schemeClr val="bg1"/>
              </a:solidFill>
              <a:latin typeface="Garamond" pitchFamily="18" charset="0"/>
            </a:endParaRPr>
          </a:p>
        </p:txBody>
      </p:sp>
      <p:sp>
        <p:nvSpPr>
          <p:cNvPr id="3" name="2 - Θέση περιεχομένου"/>
          <p:cNvSpPr>
            <a:spLocks noGrp="1"/>
          </p:cNvSpPr>
          <p:nvPr>
            <p:ph idx="1"/>
          </p:nvPr>
        </p:nvSpPr>
        <p:spPr>
          <a:xfrm>
            <a:off x="1403648" y="1412776"/>
            <a:ext cx="7488832" cy="5184576"/>
          </a:xfrm>
        </p:spPr>
        <p:txBody>
          <a:bodyPr/>
          <a:lstStyle/>
          <a:p>
            <a:r>
              <a:rPr lang="el-GR" b="1" dirty="0" smtClean="0">
                <a:latin typeface="Garamond" pitchFamily="18" charset="0"/>
              </a:rPr>
              <a:t>Εκφράζεται ποιητικά η </a:t>
            </a:r>
            <a:r>
              <a:rPr lang="el-GR" b="1" dirty="0" smtClean="0">
                <a:latin typeface="Garamond" pitchFamily="18" charset="0"/>
              </a:rPr>
              <a:t>επιθυμία των ανθρώπων να υλοποιούνται τα όνειρα που βλέπουν τη </a:t>
            </a:r>
            <a:r>
              <a:rPr lang="el-GR" b="1" dirty="0" smtClean="0">
                <a:latin typeface="Garamond" pitchFamily="18" charset="0"/>
              </a:rPr>
              <a:t>νύχτα. Η αφηγήτρια έχει συνείδηση </a:t>
            </a:r>
            <a:r>
              <a:rPr lang="el-GR" b="1" dirty="0" smtClean="0">
                <a:latin typeface="Garamond" pitchFamily="18" charset="0"/>
              </a:rPr>
              <a:t>ότι χρειάζεται </a:t>
            </a:r>
            <a:r>
              <a:rPr lang="el-GR" b="1" dirty="0" smtClean="0">
                <a:latin typeface="Garamond" pitchFamily="18" charset="0"/>
              </a:rPr>
              <a:t>προσπάθεια </a:t>
            </a:r>
            <a:r>
              <a:rPr lang="el-GR" b="1" dirty="0" smtClean="0">
                <a:latin typeface="Garamond" pitchFamily="18" charset="0"/>
              </a:rPr>
              <a:t>για την πραγματοποίησή τους.</a:t>
            </a:r>
          </a:p>
          <a:p>
            <a:r>
              <a:rPr lang="el-GR" b="1" dirty="0" smtClean="0">
                <a:latin typeface="Garamond" pitchFamily="18" charset="0"/>
              </a:rPr>
              <a:t>Η ελαφρά ανασηκωμένη στάση του αγάλματος συνδέεται με μια προσπάθεια της γυναίκας-συμβόλου να θυμηθεί πρώτα και μετά να χαρεί ένα όνειρο.</a:t>
            </a:r>
          </a:p>
          <a:p>
            <a:endParaRPr lang="el-GR"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274638"/>
            <a:ext cx="7931224" cy="850106"/>
          </a:xfrm>
        </p:spPr>
        <p:txBody>
          <a:bodyPr/>
          <a:lstStyle/>
          <a:p>
            <a:r>
              <a:rPr lang="el-GR" sz="4000" b="1" dirty="0" smtClean="0">
                <a:solidFill>
                  <a:schemeClr val="tx1"/>
                </a:solidFill>
                <a:latin typeface="Garamond" pitchFamily="18" charset="0"/>
              </a:rPr>
              <a:t>Τα </a:t>
            </a:r>
            <a:r>
              <a:rPr lang="el-GR" sz="4000" b="1" dirty="0" smtClean="0">
                <a:solidFill>
                  <a:schemeClr val="tx1"/>
                </a:solidFill>
                <a:latin typeface="Garamond" pitchFamily="18" charset="0"/>
              </a:rPr>
              <a:t>όνειρα στην ποίηση της Δημουλά</a:t>
            </a:r>
            <a:endParaRPr lang="el-GR" sz="4000" dirty="0">
              <a:solidFill>
                <a:schemeClr val="tx1"/>
              </a:solidFill>
              <a:latin typeface="Garamond" pitchFamily="18" charset="0"/>
            </a:endParaRPr>
          </a:p>
        </p:txBody>
      </p:sp>
      <p:sp>
        <p:nvSpPr>
          <p:cNvPr id="3" name="2 - Θέση περιεχομένου"/>
          <p:cNvSpPr>
            <a:spLocks noGrp="1"/>
          </p:cNvSpPr>
          <p:nvPr>
            <p:ph idx="1"/>
          </p:nvPr>
        </p:nvSpPr>
        <p:spPr>
          <a:xfrm>
            <a:off x="971600" y="1124744"/>
            <a:ext cx="8172400" cy="5472608"/>
          </a:xfrm>
        </p:spPr>
        <p:txBody>
          <a:bodyPr/>
          <a:lstStyle/>
          <a:p>
            <a:pPr>
              <a:buNone/>
            </a:pPr>
            <a:r>
              <a:rPr lang="el-GR" i="1" dirty="0" smtClean="0"/>
              <a:t>«</a:t>
            </a:r>
            <a:r>
              <a:rPr lang="el-GR" sz="2400" b="1" i="1" dirty="0" smtClean="0">
                <a:latin typeface="Garamond" pitchFamily="18" charset="0"/>
              </a:rPr>
              <a:t>Μέσα σε μια ποίηση που προβάλλει τον ασφυκτικό κλοιό της καθημερινότητας μιας σύγχρονης γυναίκας, τα όνειρα είναι το θέμα που χρησιμοποιείται ως το μέσο διαφυγής. </a:t>
            </a:r>
          </a:p>
          <a:p>
            <a:pPr>
              <a:buNone/>
            </a:pPr>
            <a:r>
              <a:rPr lang="el-GR" sz="2400" b="1" i="1" dirty="0" smtClean="0">
                <a:latin typeface="Garamond" pitchFamily="18" charset="0"/>
              </a:rPr>
              <a:t>	Τα όνειρα έχουν διπλή σημασία στην ποίηση της Δημουλά: </a:t>
            </a:r>
            <a:r>
              <a:rPr lang="el-GR" sz="2400" b="1" i="1" dirty="0" smtClean="0">
                <a:solidFill>
                  <a:srgbClr val="8A0B08"/>
                </a:solidFill>
                <a:latin typeface="Garamond" pitchFamily="18" charset="0"/>
              </a:rPr>
              <a:t>κυριολεκτική, όπως τα όνειρα που βλέπουμε στον ύπνο μας, αλλά και μεταφορική, με την έννοια αυτών που πλάθουμε με τη φαντασία μας και που μας βοηθούν να ξεπερνούμε τη σκληρή πραγματικότητα. </a:t>
            </a:r>
            <a:r>
              <a:rPr lang="el-GR" sz="2400" b="1" i="1" dirty="0" smtClean="0">
                <a:latin typeface="Garamond" pitchFamily="18" charset="0"/>
              </a:rPr>
              <a:t>Κάποτε τα πραγματικά όνειρα συμπλέκονται με τα φανταστικά για να δείξουν ότι μόνο μες τον ύπνο μας μπορούμε να ονειρευόμαστε. </a:t>
            </a:r>
            <a:r>
              <a:rPr lang="el-GR" sz="2400" b="1" i="1" dirty="0" smtClean="0">
                <a:latin typeface="Garamond" pitchFamily="18" charset="0"/>
              </a:rPr>
              <a:t>Αν ο </a:t>
            </a:r>
            <a:r>
              <a:rPr lang="el-GR" sz="2400" b="1" i="1" dirty="0" smtClean="0">
                <a:latin typeface="Garamond" pitchFamily="18" charset="0"/>
              </a:rPr>
              <a:t>άνθρωπος δεν έχει όνειρα, τότε η ζωή του δεν έχει ομορφιά, έρωτα, γαλήνη».</a:t>
            </a:r>
            <a:endParaRPr lang="el-GR" sz="2400" b="1" dirty="0" smtClean="0">
              <a:latin typeface="Garamond" pitchFamily="18" charset="0"/>
            </a:endParaRPr>
          </a:p>
          <a:p>
            <a:pPr>
              <a:buNone/>
            </a:pPr>
            <a:r>
              <a:rPr lang="el-GR" sz="2400" b="1" dirty="0" smtClean="0">
                <a:latin typeface="Garamond" pitchFamily="18" charset="0"/>
              </a:rPr>
              <a:t>  </a:t>
            </a:r>
            <a:endParaRPr lang="el-GR" sz="2400" b="1" dirty="0" smtClean="0">
              <a:latin typeface="Garamond" pitchFamily="18" charset="0"/>
            </a:endParaRPr>
          </a:p>
          <a:p>
            <a:pPr>
              <a:buNone/>
            </a:pPr>
            <a:r>
              <a:rPr lang="el-GR" sz="2400" b="1" dirty="0" smtClean="0">
                <a:solidFill>
                  <a:srgbClr val="8A0B08"/>
                </a:solidFill>
                <a:latin typeface="Garamond" pitchFamily="18" charset="0"/>
              </a:rPr>
              <a:t> </a:t>
            </a:r>
            <a:r>
              <a:rPr lang="el-GR" sz="2400" b="1" dirty="0" smtClean="0">
                <a:solidFill>
                  <a:srgbClr val="8A0B08"/>
                </a:solidFill>
                <a:latin typeface="Garamond" pitchFamily="18" charset="0"/>
              </a:rPr>
              <a:t> </a:t>
            </a:r>
            <a:r>
              <a:rPr lang="el-GR" sz="2400" b="1" dirty="0" smtClean="0">
                <a:solidFill>
                  <a:srgbClr val="8A0B08"/>
                </a:solidFill>
                <a:latin typeface="Garamond" pitchFamily="18" charset="0"/>
              </a:rPr>
              <a:t>Α. </a:t>
            </a:r>
            <a:r>
              <a:rPr lang="el-GR" sz="2400" b="1" dirty="0" smtClean="0">
                <a:solidFill>
                  <a:srgbClr val="8A0B08"/>
                </a:solidFill>
                <a:latin typeface="Garamond" pitchFamily="18" charset="0"/>
              </a:rPr>
              <a:t>Γεωργιάδου-Ε. Δεληγιάννη, </a:t>
            </a:r>
            <a:r>
              <a:rPr lang="el-GR" sz="2400" b="1" i="1" dirty="0" smtClean="0">
                <a:solidFill>
                  <a:srgbClr val="8A0B08"/>
                </a:solidFill>
                <a:latin typeface="Garamond" pitchFamily="18" charset="0"/>
              </a:rPr>
              <a:t>Διαβάζοντας Κική Δημουλά</a:t>
            </a:r>
            <a:r>
              <a:rPr lang="el-GR" sz="2400" b="1" dirty="0" smtClean="0">
                <a:solidFill>
                  <a:srgbClr val="8A0B08"/>
                </a:solidFill>
                <a:latin typeface="Garamond" pitchFamily="18" charset="0"/>
              </a:rPr>
              <a:t>, 29.</a:t>
            </a:r>
          </a:p>
          <a:p>
            <a:endParaRPr lang="el-GR" sz="2400" b="1" dirty="0">
              <a:solidFill>
                <a:srgbClr val="8A0B08"/>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2776" y="188640"/>
            <a:ext cx="7931224" cy="1143000"/>
          </a:xfrm>
        </p:spPr>
        <p:txBody>
          <a:bodyPr/>
          <a:lstStyle/>
          <a:p>
            <a:r>
              <a:rPr lang="el-GR" b="1" i="1" dirty="0" smtClean="0">
                <a:solidFill>
                  <a:schemeClr val="bg1"/>
                </a:solidFill>
                <a:latin typeface="Garamond" pitchFamily="18" charset="0"/>
              </a:rPr>
              <a:t>Από κοντά ξεκαθαρίζει το όνειρο: </a:t>
            </a:r>
            <a:br>
              <a:rPr lang="el-GR" b="1" i="1" dirty="0" smtClean="0">
                <a:solidFill>
                  <a:schemeClr val="bg1"/>
                </a:solidFill>
                <a:latin typeface="Garamond" pitchFamily="18" charset="0"/>
              </a:rPr>
            </a:br>
            <a:endParaRPr lang="el-GR" b="1" i="1" dirty="0">
              <a:solidFill>
                <a:schemeClr val="bg1"/>
              </a:solidFill>
              <a:latin typeface="Garamond" pitchFamily="18" charset="0"/>
            </a:endParaRPr>
          </a:p>
        </p:txBody>
      </p:sp>
      <p:sp>
        <p:nvSpPr>
          <p:cNvPr id="3" name="2 - Θέση περιεχομένου"/>
          <p:cNvSpPr>
            <a:spLocks noGrp="1"/>
          </p:cNvSpPr>
          <p:nvPr>
            <p:ph idx="1"/>
          </p:nvPr>
        </p:nvSpPr>
        <p:spPr>
          <a:xfrm>
            <a:off x="1403648" y="1268760"/>
            <a:ext cx="7283152" cy="5328592"/>
          </a:xfrm>
        </p:spPr>
        <p:txBody>
          <a:bodyPr/>
          <a:lstStyle/>
          <a:p>
            <a:pPr algn="ctr"/>
            <a:r>
              <a:rPr lang="el-GR" sz="3600" b="1" dirty="0" smtClean="0">
                <a:latin typeface="Garamond" pitchFamily="18" charset="0"/>
              </a:rPr>
              <a:t>Αντίθεση</a:t>
            </a:r>
          </a:p>
          <a:p>
            <a:pPr algn="ctr">
              <a:buNone/>
            </a:pPr>
            <a:r>
              <a:rPr lang="el-GR" sz="3600" b="1" dirty="0" smtClean="0">
                <a:latin typeface="Garamond" pitchFamily="18" charset="0"/>
              </a:rPr>
              <a:t> 	</a:t>
            </a:r>
            <a:r>
              <a:rPr lang="el-GR" sz="3600" b="1" dirty="0" smtClean="0">
                <a:solidFill>
                  <a:srgbClr val="8A0B08"/>
                </a:solidFill>
                <a:latin typeface="Garamond" pitchFamily="18" charset="0"/>
              </a:rPr>
              <a:t>Από μακριά … Από κοντά </a:t>
            </a:r>
          </a:p>
          <a:p>
            <a:r>
              <a:rPr lang="el-GR" sz="3600" b="1" dirty="0" smtClean="0">
                <a:latin typeface="Garamond" pitchFamily="18" charset="0"/>
              </a:rPr>
              <a:t>Καθώς πλησιάζει η αφηγήτρια, ξεκαθαρίζει </a:t>
            </a:r>
            <a:r>
              <a:rPr lang="el-GR" sz="3600" b="1" dirty="0" smtClean="0">
                <a:latin typeface="Garamond" pitchFamily="18" charset="0"/>
              </a:rPr>
              <a:t>η όρασή της </a:t>
            </a:r>
            <a:r>
              <a:rPr lang="el-GR" sz="3600" b="1" dirty="0" smtClean="0">
                <a:latin typeface="Garamond" pitchFamily="18" charset="0"/>
              </a:rPr>
              <a:t>και </a:t>
            </a:r>
            <a:r>
              <a:rPr lang="el-GR" sz="3600" b="1" dirty="0" smtClean="0">
                <a:latin typeface="Garamond" pitchFamily="18" charset="0"/>
              </a:rPr>
              <a:t>δίνει την πραγματική </a:t>
            </a:r>
            <a:r>
              <a:rPr lang="el-GR" sz="3600" b="1" dirty="0" smtClean="0">
                <a:latin typeface="Garamond" pitchFamily="18" charset="0"/>
              </a:rPr>
              <a:t>εικόνα. Οι δύο εμπρόθετοι προσδιορισμοί του τόπου αποτυπώνουν την </a:t>
            </a:r>
            <a:r>
              <a:rPr lang="el-GR" sz="3600" b="1" dirty="0" smtClean="0">
                <a:latin typeface="Garamond" pitchFamily="18" charset="0"/>
              </a:rPr>
              <a:t>εν κινήσει αφηγήτρια</a:t>
            </a:r>
            <a:r>
              <a:rPr lang="el-GR" sz="3600" b="1" dirty="0" smtClean="0">
                <a:latin typeface="Garamond" pitchFamily="18" charset="0"/>
              </a:rPr>
              <a:t>.</a:t>
            </a:r>
            <a:endParaRPr lang="el-GR" sz="3600" b="1" dirty="0" smtClean="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07704" y="188640"/>
            <a:ext cx="7236296" cy="792088"/>
          </a:xfrm>
        </p:spPr>
        <p:txBody>
          <a:bodyPr/>
          <a:lstStyle/>
          <a:p>
            <a:r>
              <a:rPr lang="el-GR" sz="2400" b="1" dirty="0">
                <a:solidFill>
                  <a:schemeClr val="bg1"/>
                </a:solidFill>
                <a:latin typeface="Garamond" pitchFamily="18" charset="0"/>
              </a:rPr>
              <a:t>Οι νεανικές ποιητικές συλλογές </a:t>
            </a:r>
            <a:br>
              <a:rPr lang="el-GR" sz="2400" b="1" dirty="0">
                <a:solidFill>
                  <a:schemeClr val="bg1"/>
                </a:solidFill>
                <a:latin typeface="Garamond" pitchFamily="18" charset="0"/>
              </a:rPr>
            </a:br>
            <a:r>
              <a:rPr lang="el-GR" sz="2000" b="1" dirty="0">
                <a:solidFill>
                  <a:schemeClr val="bg1"/>
                </a:solidFill>
                <a:latin typeface="Garamond" pitchFamily="18" charset="0"/>
              </a:rPr>
              <a:t> (1956-1963)</a:t>
            </a:r>
          </a:p>
        </p:txBody>
      </p:sp>
      <p:sp>
        <p:nvSpPr>
          <p:cNvPr id="3075" name="Rectangle 3"/>
          <p:cNvSpPr>
            <a:spLocks noGrp="1" noChangeArrowheads="1"/>
          </p:cNvSpPr>
          <p:nvPr>
            <p:ph type="body" idx="1"/>
          </p:nvPr>
        </p:nvSpPr>
        <p:spPr>
          <a:xfrm>
            <a:off x="1115616" y="980728"/>
            <a:ext cx="4177109" cy="5517232"/>
          </a:xfrm>
        </p:spPr>
        <p:txBody>
          <a:bodyPr/>
          <a:lstStyle/>
          <a:p>
            <a:pPr>
              <a:buFontTx/>
              <a:buNone/>
            </a:pPr>
            <a:r>
              <a:rPr lang="el-GR" sz="2800" i="1" dirty="0">
                <a:latin typeface="Comic Sans MS" pitchFamily="66" charset="0"/>
              </a:rPr>
              <a:t>	</a:t>
            </a:r>
            <a:r>
              <a:rPr lang="el-GR" sz="2800" b="1" i="1" dirty="0">
                <a:latin typeface="Garamond" pitchFamily="18" charset="0"/>
              </a:rPr>
              <a:t>Έρεβος </a:t>
            </a:r>
            <a:r>
              <a:rPr lang="el-GR" sz="2800" b="1" dirty="0">
                <a:latin typeface="Garamond" pitchFamily="18" charset="0"/>
              </a:rPr>
              <a:t>1956</a:t>
            </a:r>
            <a:r>
              <a:rPr lang="el-GR" sz="2800" b="1" i="1" dirty="0">
                <a:latin typeface="Garamond" pitchFamily="18" charset="0"/>
              </a:rPr>
              <a:t>, Ερήμην</a:t>
            </a:r>
            <a:r>
              <a:rPr lang="el-GR" sz="2800" b="1" dirty="0">
                <a:latin typeface="Garamond" pitchFamily="18" charset="0"/>
              </a:rPr>
              <a:t> 1958</a:t>
            </a:r>
            <a:r>
              <a:rPr lang="el-GR" sz="2800" b="1" i="1" dirty="0">
                <a:latin typeface="Garamond" pitchFamily="18" charset="0"/>
              </a:rPr>
              <a:t>, </a:t>
            </a:r>
            <a:r>
              <a:rPr lang="el-GR" sz="2800" b="1" i="1" dirty="0" smtClean="0">
                <a:latin typeface="Garamond" pitchFamily="18" charset="0"/>
              </a:rPr>
              <a:t> Επί </a:t>
            </a:r>
            <a:r>
              <a:rPr lang="el-GR" sz="2800" b="1" i="1" dirty="0">
                <a:latin typeface="Garamond" pitchFamily="18" charset="0"/>
              </a:rPr>
              <a:t>τα ίχνη </a:t>
            </a:r>
            <a:r>
              <a:rPr lang="el-GR" sz="2800" b="1" dirty="0">
                <a:latin typeface="Garamond" pitchFamily="18" charset="0"/>
              </a:rPr>
              <a:t>1963: </a:t>
            </a:r>
          </a:p>
          <a:p>
            <a:pPr>
              <a:buFontTx/>
              <a:buNone/>
            </a:pPr>
            <a:r>
              <a:rPr lang="el-GR" sz="2800" b="1" dirty="0">
                <a:latin typeface="Garamond" pitchFamily="18" charset="0"/>
              </a:rPr>
              <a:t>	Εμφανείς καβαφικές και </a:t>
            </a:r>
            <a:r>
              <a:rPr lang="el-GR" sz="2800" b="1" dirty="0" err="1">
                <a:latin typeface="Garamond" pitchFamily="18" charset="0"/>
              </a:rPr>
              <a:t>καρυωτακικές</a:t>
            </a:r>
            <a:r>
              <a:rPr lang="el-GR" sz="2800" b="1" dirty="0">
                <a:latin typeface="Garamond" pitchFamily="18" charset="0"/>
              </a:rPr>
              <a:t> επιδράσεις, τόνος μελαγχολικός, παραπονιάρικος </a:t>
            </a:r>
            <a:r>
              <a:rPr lang="el-GR" sz="2800" b="1" dirty="0" smtClean="0">
                <a:latin typeface="Garamond" pitchFamily="18" charset="0"/>
              </a:rPr>
              <a:t>στο </a:t>
            </a:r>
            <a:r>
              <a:rPr lang="el-GR" sz="2800" b="1" dirty="0">
                <a:latin typeface="Garamond" pitchFamily="18" charset="0"/>
              </a:rPr>
              <a:t>κλίμα της </a:t>
            </a:r>
            <a:r>
              <a:rPr lang="el-GR" sz="2800" b="1" dirty="0" err="1" smtClean="0">
                <a:latin typeface="Garamond" pitchFamily="18" charset="0"/>
              </a:rPr>
              <a:t>Πολυδούρη</a:t>
            </a:r>
            <a:r>
              <a:rPr lang="el-GR" sz="2800" b="1" dirty="0">
                <a:latin typeface="Garamond" pitchFamily="18" charset="0"/>
              </a:rPr>
              <a:t>. </a:t>
            </a:r>
          </a:p>
          <a:p>
            <a:pPr>
              <a:buFontTx/>
              <a:buNone/>
            </a:pPr>
            <a:r>
              <a:rPr lang="el-GR" sz="2800" b="1" dirty="0">
                <a:latin typeface="Garamond" pitchFamily="18" charset="0"/>
              </a:rPr>
              <a:t>	Διάχυτος ερωτισμός, ασαφής και ακαθόριστος. </a:t>
            </a:r>
          </a:p>
          <a:p>
            <a:pPr>
              <a:buFontTx/>
              <a:buNone/>
            </a:pPr>
            <a:r>
              <a:rPr lang="el-GR" sz="2800" b="1" dirty="0">
                <a:latin typeface="Garamond" pitchFamily="18" charset="0"/>
              </a:rPr>
              <a:t>	Θέματα: ο χρόνος, η φθορά, η μνήμη και η λήθη, η μοναξιά, η ανία. </a:t>
            </a:r>
          </a:p>
        </p:txBody>
      </p:sp>
      <p:pic>
        <p:nvPicPr>
          <p:cNvPr id="3077" name="Picture 5" descr="dimoula2"/>
          <p:cNvPicPr>
            <a:picLocks noChangeAspect="1" noChangeArrowheads="1"/>
          </p:cNvPicPr>
          <p:nvPr/>
        </p:nvPicPr>
        <p:blipFill>
          <a:blip r:embed="rId3" cstate="print"/>
          <a:srcRect/>
          <a:stretch>
            <a:fillRect/>
          </a:stretch>
        </p:blipFill>
        <p:spPr bwMode="auto">
          <a:xfrm>
            <a:off x="5436096" y="2276871"/>
            <a:ext cx="3707904" cy="4389693"/>
          </a:xfrm>
          <a:prstGeom prst="rect">
            <a:avLst/>
          </a:prstGeom>
          <a:noFill/>
        </p:spPr>
      </p:pic>
    </p:spTree>
    <p:custDataLst>
      <p:tags r:id="rId1"/>
    </p:custDataLst>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5328592" cy="2434282"/>
          </a:xfrm>
        </p:spPr>
        <p:txBody>
          <a:bodyPr/>
          <a:lstStyle/>
          <a:p>
            <a:r>
              <a:rPr lang="el-GR" sz="3600" dirty="0" smtClean="0">
                <a:solidFill>
                  <a:schemeClr val="bg1"/>
                </a:solidFill>
              </a:rPr>
              <a:t/>
            </a:r>
            <a:br>
              <a:rPr lang="el-GR" sz="3600" dirty="0" smtClean="0">
                <a:solidFill>
                  <a:schemeClr val="bg1"/>
                </a:solidFill>
              </a:rPr>
            </a:br>
            <a:r>
              <a:rPr lang="el-GR" b="1" dirty="0" smtClean="0">
                <a:solidFill>
                  <a:schemeClr val="bg1"/>
                </a:solidFill>
                <a:latin typeface="Garamond" pitchFamily="18" charset="0"/>
              </a:rPr>
              <a:t>Η πραγματικότητα διαλύει την ψευδαίσθηση και το όνειρο. </a:t>
            </a:r>
            <a:br>
              <a:rPr lang="el-GR" b="1" dirty="0" smtClean="0">
                <a:solidFill>
                  <a:schemeClr val="bg1"/>
                </a:solidFill>
                <a:latin typeface="Garamond" pitchFamily="18" charset="0"/>
              </a:rPr>
            </a:br>
            <a:endParaRPr lang="el-GR"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91272" y="3789040"/>
            <a:ext cx="6552728" cy="3068960"/>
          </a:xfrm>
        </p:spPr>
        <p:txBody>
          <a:bodyPr/>
          <a:lstStyle/>
          <a:p>
            <a:pPr>
              <a:buNone/>
            </a:pPr>
            <a:r>
              <a:rPr lang="el-GR" b="1" i="1" dirty="0" smtClean="0">
                <a:latin typeface="Garamond" pitchFamily="18" charset="0"/>
              </a:rPr>
              <a:t>δεμένα</a:t>
            </a:r>
            <a:r>
              <a:rPr lang="el-GR" b="1" i="1" dirty="0" smtClean="0">
                <a:solidFill>
                  <a:schemeClr val="bg1"/>
                </a:solidFill>
                <a:latin typeface="Garamond" pitchFamily="18" charset="0"/>
              </a:rPr>
              <a:t> είναι πισθάγκωνα τα χέρια σου </a:t>
            </a:r>
          </a:p>
          <a:p>
            <a:pPr>
              <a:buNone/>
            </a:pPr>
            <a:r>
              <a:rPr lang="el-GR" b="1" i="1" dirty="0" smtClean="0">
                <a:latin typeface="Garamond" pitchFamily="18" charset="0"/>
              </a:rPr>
              <a:t>μ’ ένα </a:t>
            </a:r>
            <a:r>
              <a:rPr lang="el-GR" b="1" i="1" dirty="0" smtClean="0">
                <a:solidFill>
                  <a:schemeClr val="bg1"/>
                </a:solidFill>
                <a:latin typeface="Garamond" pitchFamily="18" charset="0"/>
              </a:rPr>
              <a:t>σκοινί μαρμάρινο </a:t>
            </a:r>
          </a:p>
          <a:p>
            <a:pPr>
              <a:buNone/>
            </a:pPr>
            <a:r>
              <a:rPr lang="el-GR" b="1" i="1" dirty="0" smtClean="0">
                <a:latin typeface="Garamond" pitchFamily="18" charset="0"/>
              </a:rPr>
              <a:t>κι η</a:t>
            </a:r>
            <a:r>
              <a:rPr lang="el-GR" b="1" i="1" dirty="0" smtClean="0">
                <a:solidFill>
                  <a:schemeClr val="bg1"/>
                </a:solidFill>
                <a:latin typeface="Garamond" pitchFamily="18" charset="0"/>
              </a:rPr>
              <a:t> στάση σου είναι η θέλησή σου </a:t>
            </a:r>
          </a:p>
          <a:p>
            <a:pPr>
              <a:buNone/>
            </a:pPr>
            <a:r>
              <a:rPr lang="el-GR" b="1" i="1" dirty="0" smtClean="0">
                <a:latin typeface="Garamond" pitchFamily="18" charset="0"/>
              </a:rPr>
              <a:t>κάτι </a:t>
            </a:r>
            <a:r>
              <a:rPr lang="el-GR" b="1" i="1" dirty="0" smtClean="0">
                <a:solidFill>
                  <a:schemeClr val="bg1"/>
                </a:solidFill>
                <a:latin typeface="Garamond" pitchFamily="18" charset="0"/>
              </a:rPr>
              <a:t>να σε βοηθήσει να ξεφύγεις </a:t>
            </a:r>
          </a:p>
          <a:p>
            <a:pPr>
              <a:buNone/>
            </a:pPr>
            <a:r>
              <a:rPr lang="el-GR" b="1" i="1" dirty="0" smtClean="0">
                <a:latin typeface="Garamond" pitchFamily="18" charset="0"/>
              </a:rPr>
              <a:t>την </a:t>
            </a:r>
            <a:r>
              <a:rPr lang="el-GR" b="1" i="1" dirty="0" smtClean="0">
                <a:solidFill>
                  <a:schemeClr val="bg1"/>
                </a:solidFill>
                <a:latin typeface="Garamond" pitchFamily="18" charset="0"/>
              </a:rPr>
              <a:t>αγωνία του αιχμαλώτου. </a:t>
            </a:r>
          </a:p>
          <a:p>
            <a:pPr>
              <a:buNone/>
            </a:pPr>
            <a:endParaRPr lang="el-GR"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75656" y="1700808"/>
            <a:ext cx="7211144" cy="4425355"/>
          </a:xfrm>
        </p:spPr>
        <p:txBody>
          <a:bodyPr/>
          <a:lstStyle/>
          <a:p>
            <a:r>
              <a:rPr lang="el-GR" b="1" dirty="0" smtClean="0">
                <a:latin typeface="Garamond" pitchFamily="18" charset="0"/>
              </a:rPr>
              <a:t>Η κατάσταση της αιχμαλωσίας και η προσπάθεια απελευθέρωσης από τα δεσμά.</a:t>
            </a:r>
          </a:p>
          <a:p>
            <a:r>
              <a:rPr lang="el-GR" b="1" dirty="0" smtClean="0">
                <a:latin typeface="Garamond" pitchFamily="18" charset="0"/>
              </a:rPr>
              <a:t>«</a:t>
            </a:r>
            <a:r>
              <a:rPr lang="el-GR" b="1" dirty="0" smtClean="0">
                <a:solidFill>
                  <a:srgbClr val="8A0B08"/>
                </a:solidFill>
                <a:latin typeface="Garamond" pitchFamily="18" charset="0"/>
              </a:rPr>
              <a:t>Το μαρμάρινο σκοινί</a:t>
            </a:r>
            <a:r>
              <a:rPr lang="el-GR" b="1" dirty="0" smtClean="0">
                <a:latin typeface="Garamond" pitchFamily="18" charset="0"/>
              </a:rPr>
              <a:t>»: δύσκολα κανείς να ξεφύγει από το σκληρό και ψυχρό μάρμαρο, από μια παγιωμένη κατάσταση.</a:t>
            </a:r>
          </a:p>
          <a:p>
            <a:r>
              <a:rPr lang="el-GR" b="1" i="1" dirty="0" smtClean="0">
                <a:solidFill>
                  <a:srgbClr val="8A0B08"/>
                </a:solidFill>
                <a:latin typeface="Garamond" pitchFamily="18" charset="0"/>
              </a:rPr>
              <a:t>Κάτι να σε βοηθήσει</a:t>
            </a:r>
            <a:r>
              <a:rPr lang="el-GR" b="1" i="1" dirty="0" smtClean="0">
                <a:latin typeface="Garamond" pitchFamily="18" charset="0"/>
              </a:rPr>
              <a:t>: </a:t>
            </a:r>
            <a:r>
              <a:rPr lang="el-GR" b="1" dirty="0" smtClean="0">
                <a:latin typeface="Garamond" pitchFamily="18" charset="0"/>
              </a:rPr>
              <a:t>το όνειρο; </a:t>
            </a:r>
            <a:endParaRPr lang="el-GR" b="1" i="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259632" y="188640"/>
            <a:ext cx="7560840" cy="1512168"/>
          </a:xfrm>
        </p:spPr>
        <p:txBody>
          <a:bodyPr/>
          <a:lstStyle/>
          <a:p>
            <a:r>
              <a:rPr lang="el-GR" sz="4000" b="1" i="1" dirty="0" smtClean="0">
                <a:solidFill>
                  <a:schemeClr val="bg1"/>
                </a:solidFill>
                <a:latin typeface="Garamond" pitchFamily="18" charset="0"/>
              </a:rPr>
              <a:t/>
            </a:r>
            <a:br>
              <a:rPr lang="el-GR" sz="4000" b="1" i="1" dirty="0" smtClean="0">
                <a:solidFill>
                  <a:schemeClr val="bg1"/>
                </a:solidFill>
                <a:latin typeface="Garamond" pitchFamily="18" charset="0"/>
              </a:rPr>
            </a:br>
            <a:r>
              <a:rPr lang="el-GR" sz="4000" b="1" i="1" dirty="0" smtClean="0">
                <a:solidFill>
                  <a:schemeClr val="bg1"/>
                </a:solidFill>
                <a:latin typeface="Garamond" pitchFamily="18" charset="0"/>
              </a:rPr>
              <a:t/>
            </a:r>
            <a:br>
              <a:rPr lang="el-GR" sz="4000" b="1" i="1" dirty="0" smtClean="0">
                <a:solidFill>
                  <a:schemeClr val="bg1"/>
                </a:solidFill>
                <a:latin typeface="Garamond" pitchFamily="18" charset="0"/>
              </a:rPr>
            </a:br>
            <a:r>
              <a:rPr lang="el-GR" sz="4000" b="1" i="1" dirty="0" smtClean="0">
                <a:solidFill>
                  <a:schemeClr val="bg1"/>
                </a:solidFill>
                <a:latin typeface="Garamond" pitchFamily="18" charset="0"/>
              </a:rPr>
              <a:t>Έτσι σε παραγγείλανε στο γλύπτη: </a:t>
            </a:r>
            <a:br>
              <a:rPr lang="el-GR" sz="4000" b="1" i="1" dirty="0" smtClean="0">
                <a:solidFill>
                  <a:schemeClr val="bg1"/>
                </a:solidFill>
                <a:latin typeface="Garamond" pitchFamily="18" charset="0"/>
              </a:rPr>
            </a:br>
            <a:r>
              <a:rPr lang="el-GR" sz="4000" b="1" i="1" dirty="0" smtClean="0">
                <a:solidFill>
                  <a:schemeClr val="tx1"/>
                </a:solidFill>
                <a:latin typeface="Garamond" pitchFamily="18" charset="0"/>
              </a:rPr>
              <a:t>αιχμάλωτη. </a:t>
            </a:r>
            <a:r>
              <a:rPr lang="el-GR" sz="4000" dirty="0" smtClean="0"/>
              <a:t/>
            </a:r>
            <a:br>
              <a:rPr lang="el-GR" sz="4000" dirty="0" smtClean="0"/>
            </a:br>
            <a:r>
              <a:rPr lang="el-GR" sz="4000" b="1" i="1" dirty="0" smtClean="0">
                <a:solidFill>
                  <a:schemeClr val="bg1"/>
                </a:solidFill>
                <a:latin typeface="Garamond" pitchFamily="18" charset="0"/>
              </a:rPr>
              <a:t/>
            </a:r>
            <a:br>
              <a:rPr lang="el-GR" sz="4000" b="1" i="1" dirty="0" smtClean="0">
                <a:solidFill>
                  <a:schemeClr val="bg1"/>
                </a:solidFill>
                <a:latin typeface="Garamond" pitchFamily="18" charset="0"/>
              </a:rPr>
            </a:br>
            <a:r>
              <a:rPr lang="el-GR" sz="4000" b="1" i="1" dirty="0" smtClean="0">
                <a:solidFill>
                  <a:schemeClr val="bg1"/>
                </a:solidFill>
                <a:latin typeface="Garamond" pitchFamily="18" charset="0"/>
              </a:rPr>
              <a:t> </a:t>
            </a:r>
            <a:endParaRPr lang="el-GR" sz="4000" b="1" i="1" dirty="0">
              <a:solidFill>
                <a:schemeClr val="bg1"/>
              </a:solidFill>
              <a:latin typeface="Garamond" pitchFamily="18" charset="0"/>
            </a:endParaRPr>
          </a:p>
        </p:txBody>
      </p:sp>
      <p:pic>
        <p:nvPicPr>
          <p:cNvPr id="7" name="6 - Θέση περιεχομένου" descr="2 (2).jpg"/>
          <p:cNvPicPr>
            <a:picLocks noGrp="1" noChangeAspect="1"/>
          </p:cNvPicPr>
          <p:nvPr>
            <p:ph idx="1"/>
          </p:nvPr>
        </p:nvPicPr>
        <p:blipFill>
          <a:blip r:embed="rId2" cstate="print"/>
          <a:stretch>
            <a:fillRect/>
          </a:stretch>
        </p:blipFill>
        <p:spPr>
          <a:xfrm>
            <a:off x="3347864" y="3884488"/>
            <a:ext cx="3969792" cy="2973512"/>
          </a:xfrm>
        </p:spPr>
      </p:pic>
      <p:sp>
        <p:nvSpPr>
          <p:cNvPr id="8" name="7 - Ορθογώνιο"/>
          <p:cNvSpPr/>
          <p:nvPr/>
        </p:nvSpPr>
        <p:spPr>
          <a:xfrm>
            <a:off x="1331640" y="1556792"/>
            <a:ext cx="7560840" cy="3611438"/>
          </a:xfrm>
          <a:prstGeom prst="rect">
            <a:avLst/>
          </a:prstGeom>
        </p:spPr>
        <p:txBody>
          <a:bodyPr wrap="square">
            <a:spAutoFit/>
          </a:bodyPr>
          <a:lstStyle/>
          <a:p>
            <a:r>
              <a:rPr lang="el-GR" sz="2800" b="1" dirty="0" smtClean="0">
                <a:latin typeface="Garamond" pitchFamily="18" charset="0"/>
              </a:rPr>
              <a:t>Η αφηγήτρια διαμαρτύρεται έμμεσα για την καταναγκαστική αιχμαλωσία της γυναίκας. Ο γλύπτης δε φέρει την ευθύνη για την αιχμαλωσία, αλλά το κοινωνικό στερεότυπο για τη </a:t>
            </a:r>
            <a:r>
              <a:rPr lang="el-GR" sz="2800" b="1" dirty="0" smtClean="0">
                <a:latin typeface="Garamond" pitchFamily="18" charset="0"/>
              </a:rPr>
              <a:t>θέση </a:t>
            </a:r>
            <a:r>
              <a:rPr lang="el-GR" sz="2800" b="1" dirty="0" smtClean="0">
                <a:latin typeface="Garamond" pitchFamily="18" charset="0"/>
              </a:rPr>
              <a:t>της γυναίκας στο πλαίσιο μιας ανδροκρατούμενης κοινωνίας.</a:t>
            </a:r>
          </a:p>
          <a:p>
            <a:r>
              <a:rPr lang="el-GR" sz="2800" b="1" dirty="0" smtClean="0">
                <a:latin typeface="Garamond" pitchFamily="18" charset="0"/>
              </a:rPr>
              <a:t> </a:t>
            </a:r>
          </a:p>
          <a:p>
            <a:endParaRPr lang="el-GR" sz="28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a:xfrm>
            <a:off x="827584" y="0"/>
            <a:ext cx="8316416" cy="1124744"/>
          </a:xfrm>
        </p:spPr>
        <p:txBody>
          <a:bodyPr/>
          <a:lstStyle/>
          <a:p>
            <a:r>
              <a:rPr lang="el-GR" sz="2800" b="1" i="1" dirty="0" smtClean="0">
                <a:solidFill>
                  <a:schemeClr val="bg1"/>
                </a:solidFill>
                <a:latin typeface="Garamond" pitchFamily="18" charset="0"/>
              </a:rPr>
              <a:t/>
            </a:r>
            <a:br>
              <a:rPr lang="el-GR" sz="2800" b="1" i="1" dirty="0" smtClean="0">
                <a:solidFill>
                  <a:schemeClr val="bg1"/>
                </a:solidFill>
                <a:latin typeface="Garamond" pitchFamily="18" charset="0"/>
              </a:rPr>
            </a:br>
            <a:r>
              <a:rPr lang="el-GR" sz="2800" b="1" i="1" dirty="0" smtClean="0">
                <a:solidFill>
                  <a:schemeClr val="tx1"/>
                </a:solidFill>
                <a:latin typeface="Garamond" pitchFamily="18" charset="0"/>
              </a:rPr>
              <a:t>Δεν μπορείς ούτε μια βροχή να ζυγίσεις στο χέρι σου, </a:t>
            </a:r>
            <a:br>
              <a:rPr lang="el-GR" sz="2800" b="1" i="1" dirty="0" smtClean="0">
                <a:solidFill>
                  <a:schemeClr val="tx1"/>
                </a:solidFill>
                <a:latin typeface="Garamond" pitchFamily="18" charset="0"/>
              </a:rPr>
            </a:br>
            <a:r>
              <a:rPr lang="el-GR" sz="2800" b="1" i="1" dirty="0" smtClean="0">
                <a:solidFill>
                  <a:schemeClr val="tx1"/>
                </a:solidFill>
                <a:latin typeface="Garamond" pitchFamily="18" charset="0"/>
              </a:rPr>
              <a:t>ούτε μια ελαφριά μαργαρίτα. </a:t>
            </a:r>
            <a:br>
              <a:rPr lang="el-GR" sz="2800" b="1" i="1" dirty="0" smtClean="0">
                <a:solidFill>
                  <a:schemeClr val="tx1"/>
                </a:solidFill>
                <a:latin typeface="Garamond" pitchFamily="18" charset="0"/>
              </a:rPr>
            </a:br>
            <a:r>
              <a:rPr lang="el-GR" sz="2800" b="1" i="1" dirty="0" smtClean="0">
                <a:solidFill>
                  <a:schemeClr val="tx1"/>
                </a:solidFill>
                <a:latin typeface="Garamond" pitchFamily="18" charset="0"/>
              </a:rPr>
              <a:t>Δεμένα είναι τα χέρια σου. </a:t>
            </a:r>
            <a:br>
              <a:rPr lang="el-GR" sz="2800" b="1" i="1" dirty="0" smtClean="0">
                <a:solidFill>
                  <a:schemeClr val="tx1"/>
                </a:solidFill>
                <a:latin typeface="Garamond" pitchFamily="18" charset="0"/>
              </a:rPr>
            </a:br>
            <a:endParaRPr lang="el-GR" sz="2800" b="1" i="1" dirty="0">
              <a:solidFill>
                <a:schemeClr val="tx1"/>
              </a:solidFill>
              <a:latin typeface="Garamond" pitchFamily="18" charset="0"/>
            </a:endParaRPr>
          </a:p>
        </p:txBody>
      </p:sp>
      <p:sp>
        <p:nvSpPr>
          <p:cNvPr id="5" name="4 - Θέση περιεχομένου"/>
          <p:cNvSpPr>
            <a:spLocks noGrp="1"/>
          </p:cNvSpPr>
          <p:nvPr>
            <p:ph idx="1"/>
          </p:nvPr>
        </p:nvSpPr>
        <p:spPr>
          <a:xfrm>
            <a:off x="395536" y="3717032"/>
            <a:ext cx="8748464" cy="3140968"/>
          </a:xfrm>
        </p:spPr>
        <p:txBody>
          <a:bodyPr/>
          <a:lstStyle/>
          <a:p>
            <a:r>
              <a:rPr lang="el-GR" b="1" dirty="0" smtClean="0">
                <a:latin typeface="Garamond" pitchFamily="18" charset="0"/>
              </a:rPr>
              <a:t>Η γυναίκα-δεμένη, η γυναίκα άγαλμα, η γυναίκα αιχμάλωτη είναι τόσο ανήμπορη, ώστε δεν μπορεί να κρατήσει στα χέρια της ούτε και το πιο ελαφρύ </a:t>
            </a:r>
            <a:r>
              <a:rPr lang="el-GR" b="1" dirty="0" smtClean="0">
                <a:solidFill>
                  <a:schemeClr val="bg1"/>
                </a:solidFill>
                <a:latin typeface="Garamond" pitchFamily="18" charset="0"/>
              </a:rPr>
              <a:t>βάρος, ούτε να χαρεί τις εποχές, ιδίως την άνοιξη και να βιώσει τις πιο απλές φυσικές χαρές, την ομορφιά γύρω της.</a:t>
            </a:r>
          </a:p>
          <a:p>
            <a:endParaRPr lang="el-GR" b="1" dirty="0">
              <a:solidFill>
                <a:schemeClr val="bg1"/>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187624" y="274638"/>
            <a:ext cx="7499176" cy="706090"/>
          </a:xfrm>
        </p:spPr>
        <p:txBody>
          <a:bodyPr/>
          <a:lstStyle/>
          <a:p>
            <a:r>
              <a:rPr lang="el-GR" sz="3600" b="1" i="1" dirty="0" smtClean="0">
                <a:solidFill>
                  <a:schemeClr val="bg1"/>
                </a:solidFill>
                <a:latin typeface="Garamond" pitchFamily="18" charset="0"/>
              </a:rPr>
              <a:t>Και δεν </a:t>
            </a:r>
            <a:r>
              <a:rPr lang="el-GR" sz="3600" b="1" i="1" dirty="0" err="1" smtClean="0">
                <a:solidFill>
                  <a:schemeClr val="bg1"/>
                </a:solidFill>
                <a:latin typeface="Garamond" pitchFamily="18" charset="0"/>
              </a:rPr>
              <a:t>είν</a:t>
            </a:r>
            <a:r>
              <a:rPr lang="el-GR" sz="3600" b="1" i="1" dirty="0" smtClean="0">
                <a:solidFill>
                  <a:schemeClr val="bg1"/>
                </a:solidFill>
                <a:latin typeface="Garamond" pitchFamily="18" charset="0"/>
              </a:rPr>
              <a:t>’ το μάρμαρο μόνο ο Άργος. </a:t>
            </a:r>
            <a:r>
              <a:rPr lang="el-GR" dirty="0" smtClean="0"/>
              <a:t/>
            </a:r>
            <a:br>
              <a:rPr lang="el-GR" dirty="0" smtClean="0"/>
            </a:br>
            <a:endParaRPr lang="el-GR" dirty="0"/>
          </a:p>
        </p:txBody>
      </p:sp>
      <p:sp>
        <p:nvSpPr>
          <p:cNvPr id="5" name="4 - Θέση περιεχομένου"/>
          <p:cNvSpPr>
            <a:spLocks noGrp="1"/>
          </p:cNvSpPr>
          <p:nvPr>
            <p:ph idx="1"/>
          </p:nvPr>
        </p:nvSpPr>
        <p:spPr>
          <a:xfrm>
            <a:off x="1403648" y="1628800"/>
            <a:ext cx="6336704" cy="4536504"/>
          </a:xfrm>
        </p:spPr>
        <p:txBody>
          <a:bodyPr/>
          <a:lstStyle/>
          <a:p>
            <a:r>
              <a:rPr lang="el-GR" sz="2800" b="1" dirty="0" smtClean="0">
                <a:solidFill>
                  <a:srgbClr val="8A0B08"/>
                </a:solidFill>
                <a:latin typeface="Garamond" pitchFamily="18" charset="0"/>
              </a:rPr>
              <a:t>Μια τολμηρή μεταφορά</a:t>
            </a:r>
            <a:r>
              <a:rPr lang="el-GR" sz="2800" b="1" dirty="0" smtClean="0">
                <a:latin typeface="Garamond" pitchFamily="18" charset="0"/>
              </a:rPr>
              <a:t>: το μάρμαρο είναι ο μυθικός Άργος </a:t>
            </a:r>
            <a:r>
              <a:rPr lang="el-GR" sz="2800" b="1" dirty="0" smtClean="0">
                <a:latin typeface="Garamond" pitchFamily="18" charset="0"/>
              </a:rPr>
              <a:t>που </a:t>
            </a:r>
            <a:r>
              <a:rPr lang="el-GR" sz="2800" b="1" dirty="0" smtClean="0">
                <a:latin typeface="Garamond" pitchFamily="18" charset="0"/>
              </a:rPr>
              <a:t>φρουρεί το </a:t>
            </a:r>
            <a:r>
              <a:rPr lang="el-GR" sz="2800" b="1" dirty="0" smtClean="0">
                <a:latin typeface="Garamond" pitchFamily="18" charset="0"/>
              </a:rPr>
              <a:t>άγαλμα, </a:t>
            </a:r>
            <a:r>
              <a:rPr lang="el-GR" sz="2800" b="1" dirty="0" smtClean="0">
                <a:latin typeface="Garamond" pitchFamily="18" charset="0"/>
              </a:rPr>
              <a:t>όπως φρουρούσε την κατατρεγμένη από την Ήρα Ιώ. Η μοίρα της γυναίκας-αιχμάλωτης,  καταδικασμένης σε παγερή ακινησία παραλληλίζεται με της οιστρηλατημένης Ιούς που είναι δεμένη στο δέντρο με φύλακα το τέρας με τα εκατό μάτια, τον </a:t>
            </a:r>
            <a:r>
              <a:rPr lang="el-GR" sz="2800" b="1" dirty="0" err="1" smtClean="0">
                <a:latin typeface="Garamond" pitchFamily="18" charset="0"/>
              </a:rPr>
              <a:t>Άργο</a:t>
            </a:r>
            <a:r>
              <a:rPr lang="el-GR" sz="2800" b="1" dirty="0" smtClean="0">
                <a:latin typeface="Garamond" pitchFamily="18" charset="0"/>
              </a:rPr>
              <a:t>.</a:t>
            </a:r>
            <a:endParaRPr lang="el-GR" sz="28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5301208"/>
            <a:ext cx="8964488" cy="1556792"/>
          </a:xfrm>
        </p:spPr>
        <p:txBody>
          <a:bodyPr/>
          <a:lstStyle/>
          <a:p>
            <a:pPr>
              <a:buNone/>
            </a:pPr>
            <a:r>
              <a:rPr lang="el-GR" sz="3600" b="1" dirty="0" smtClean="0">
                <a:solidFill>
                  <a:schemeClr val="bg1"/>
                </a:solidFill>
                <a:latin typeface="Garamond" pitchFamily="18" charset="0"/>
              </a:rPr>
              <a:t>	Αλλά δεν είναι μόνο  ο Άργος (μετωνυμία) που αναγκάζει τη γυναίκα να είναι δέσμια …</a:t>
            </a:r>
          </a:p>
          <a:p>
            <a:endParaRPr lang="el-GR" dirty="0"/>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35696" y="1600201"/>
            <a:ext cx="6851104" cy="4493096"/>
          </a:xfrm>
        </p:spPr>
        <p:txBody>
          <a:bodyPr/>
          <a:lstStyle/>
          <a:p>
            <a:pPr>
              <a:buNone/>
            </a:pPr>
            <a:r>
              <a:rPr lang="el-GR" sz="4000" b="1" i="1" dirty="0" smtClean="0">
                <a:solidFill>
                  <a:srgbClr val="8A0B08"/>
                </a:solidFill>
                <a:latin typeface="Garamond" pitchFamily="18" charset="0"/>
              </a:rPr>
              <a:t>Αν κάτι πήγαινε ν’ αλλάξει 		</a:t>
            </a:r>
          </a:p>
          <a:p>
            <a:pPr>
              <a:buNone/>
            </a:pPr>
            <a:r>
              <a:rPr lang="el-GR" sz="4000" b="1" i="1" dirty="0" smtClean="0">
                <a:solidFill>
                  <a:srgbClr val="8A0B08"/>
                </a:solidFill>
                <a:latin typeface="Garamond" pitchFamily="18" charset="0"/>
              </a:rPr>
              <a:t>στην πορεία των μαρμάρων, </a:t>
            </a:r>
          </a:p>
          <a:p>
            <a:pPr>
              <a:buNone/>
            </a:pPr>
            <a:endParaRPr lang="el-GR" sz="4000" b="1" i="1" dirty="0" smtClean="0">
              <a:solidFill>
                <a:srgbClr val="8A0B08"/>
              </a:solidFill>
              <a:latin typeface="Garamond" pitchFamily="18" charset="0"/>
            </a:endParaRPr>
          </a:p>
          <a:p>
            <a:pPr>
              <a:buNone/>
            </a:pPr>
            <a:r>
              <a:rPr lang="el-GR" sz="4000" b="1" i="1" dirty="0" smtClean="0">
                <a:solidFill>
                  <a:srgbClr val="8A0B08"/>
                </a:solidFill>
                <a:latin typeface="Garamond" pitchFamily="18" charset="0"/>
              </a:rPr>
              <a:t>αν άρχιζαν τ’ αγάλματα αγώνες </a:t>
            </a:r>
          </a:p>
          <a:p>
            <a:pPr>
              <a:buNone/>
            </a:pPr>
            <a:r>
              <a:rPr lang="el-GR" sz="4000" b="1" i="1" dirty="0" smtClean="0">
                <a:solidFill>
                  <a:srgbClr val="8A0B08"/>
                </a:solidFill>
                <a:latin typeface="Garamond" pitchFamily="18" charset="0"/>
              </a:rPr>
              <a:t>για ελευθερία και ισότητες, </a:t>
            </a: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686800" cy="1143000"/>
          </a:xfrm>
        </p:spPr>
        <p:txBody>
          <a:bodyPr/>
          <a:lstStyle/>
          <a:p>
            <a:r>
              <a:rPr lang="el-GR" b="1" dirty="0" smtClean="0">
                <a:solidFill>
                  <a:schemeClr val="bg1"/>
                </a:solidFill>
                <a:latin typeface="Garamond" pitchFamily="18" charset="0"/>
              </a:rPr>
              <a:t>Η αφηγήτρια διατυπώνει δύο υποθέσεις: </a:t>
            </a:r>
            <a:br>
              <a:rPr lang="el-GR" b="1" dirty="0" smtClean="0">
                <a:solidFill>
                  <a:schemeClr val="bg1"/>
                </a:solidFill>
                <a:latin typeface="Garamond" pitchFamily="18" charset="0"/>
              </a:rPr>
            </a:br>
            <a:endParaRPr lang="el-GR" dirty="0">
              <a:solidFill>
                <a:schemeClr val="bg1"/>
              </a:solidFill>
            </a:endParaRPr>
          </a:p>
        </p:txBody>
      </p:sp>
      <p:sp>
        <p:nvSpPr>
          <p:cNvPr id="3" name="2 - Θέση περιεχομένου"/>
          <p:cNvSpPr>
            <a:spLocks noGrp="1"/>
          </p:cNvSpPr>
          <p:nvPr>
            <p:ph idx="1"/>
          </p:nvPr>
        </p:nvSpPr>
        <p:spPr>
          <a:xfrm>
            <a:off x="1115616" y="1196752"/>
            <a:ext cx="8028384" cy="5400600"/>
          </a:xfrm>
        </p:spPr>
        <p:txBody>
          <a:bodyPr/>
          <a:lstStyle/>
          <a:p>
            <a:pPr>
              <a:buFont typeface="Wingdings" pitchFamily="2" charset="2"/>
              <a:buChar char="ü"/>
            </a:pPr>
            <a:r>
              <a:rPr lang="el-GR" b="1" dirty="0" smtClean="0">
                <a:latin typeface="Garamond" pitchFamily="18" charset="0"/>
              </a:rPr>
              <a:t>Αν κάτι άλλαζε στην πορεία (φύση) των μαρμάρων και μπορούσαν να απελευθερωθούν από την παγερή ακινησία…</a:t>
            </a:r>
          </a:p>
          <a:p>
            <a:pPr>
              <a:buFont typeface="Wingdings" pitchFamily="2" charset="2"/>
              <a:buChar char="ü"/>
            </a:pPr>
            <a:r>
              <a:rPr lang="el-GR" b="1" dirty="0" smtClean="0">
                <a:latin typeface="Garamond" pitchFamily="18" charset="0"/>
              </a:rPr>
              <a:t>Αν τα αγάλματα άρχιζαν αγώνες για απελευθέρωση και ισότητα από την καταπίεση…</a:t>
            </a:r>
          </a:p>
          <a:p>
            <a:pPr>
              <a:buNone/>
            </a:pPr>
            <a:r>
              <a:rPr lang="el-GR" b="1" dirty="0" smtClean="0">
                <a:latin typeface="Garamond" pitchFamily="18" charset="0"/>
              </a:rPr>
              <a:t>	</a:t>
            </a:r>
            <a:r>
              <a:rPr lang="el-GR" sz="2000" b="1" dirty="0" smtClean="0"/>
              <a:t>Διακρίνεται κάποια ειρωνεία με τη χρήση του πληθυντικού αριθμού «ισότητες», η οποία παραπέμπει στους μάταιους αγώνες που γίνονται συχνά για απελευθέρωση και εξίσωση αλλά και υποκρύπτει κάποια ειρωνεία προς το κίνημα του </a:t>
            </a:r>
            <a:r>
              <a:rPr lang="el-GR" sz="2000" b="1" dirty="0" smtClean="0"/>
              <a:t>φεμινισμού, </a:t>
            </a:r>
            <a:r>
              <a:rPr lang="el-GR" sz="2000" b="1" dirty="0" smtClean="0"/>
              <a:t>που αντί να απελευθερώσει τη γυναίκα, της </a:t>
            </a:r>
            <a:r>
              <a:rPr lang="el-GR" sz="2000" b="1" dirty="0" smtClean="0"/>
              <a:t>έδωσε κι </a:t>
            </a:r>
            <a:r>
              <a:rPr lang="el-GR" sz="2000" b="1" dirty="0" smtClean="0"/>
              <a:t>άλλους ρόλους.</a:t>
            </a:r>
            <a:endParaRPr lang="el-GR" sz="2000" b="1" dirty="0"/>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40" y="274638"/>
            <a:ext cx="7355160" cy="778098"/>
          </a:xfrm>
        </p:spPr>
        <p:txBody>
          <a:bodyPr/>
          <a:lstStyle/>
          <a:p>
            <a:pPr algn="l"/>
            <a:r>
              <a:rPr lang="el-GR" sz="3600" b="1" i="1" dirty="0" smtClean="0">
                <a:solidFill>
                  <a:schemeClr val="bg1"/>
                </a:solidFill>
                <a:latin typeface="Garamond" pitchFamily="18" charset="0"/>
              </a:rPr>
              <a:t/>
            </a:r>
            <a:br>
              <a:rPr lang="el-GR" sz="3600" b="1" i="1" dirty="0" smtClean="0">
                <a:solidFill>
                  <a:schemeClr val="bg1"/>
                </a:solidFill>
                <a:latin typeface="Garamond" pitchFamily="18" charset="0"/>
              </a:rPr>
            </a:br>
            <a:r>
              <a:rPr lang="el-GR" sz="2000" b="1" i="1" dirty="0" smtClean="0">
                <a:solidFill>
                  <a:schemeClr val="bg1"/>
                </a:solidFill>
                <a:latin typeface="Garamond" pitchFamily="18" charset="0"/>
              </a:rPr>
              <a:t/>
            </a:r>
            <a:br>
              <a:rPr lang="el-GR" sz="2000" b="1" i="1" dirty="0" smtClean="0">
                <a:solidFill>
                  <a:schemeClr val="bg1"/>
                </a:solidFill>
                <a:latin typeface="Garamond" pitchFamily="18" charset="0"/>
              </a:rPr>
            </a:br>
            <a:r>
              <a:rPr lang="el-GR" sz="3600" b="1" i="1" dirty="0" smtClean="0">
                <a:latin typeface="Garamond" pitchFamily="18" charset="0"/>
              </a:rPr>
              <a:t/>
            </a:r>
            <a:br>
              <a:rPr lang="el-GR" sz="3600" b="1" i="1" dirty="0" smtClean="0">
                <a:latin typeface="Garamond" pitchFamily="18" charset="0"/>
              </a:rPr>
            </a:b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187624" y="1052736"/>
            <a:ext cx="7499176" cy="5544616"/>
          </a:xfrm>
          <a:ln>
            <a:solidFill>
              <a:schemeClr val="tx2"/>
            </a:solidFill>
          </a:ln>
        </p:spPr>
        <p:txBody>
          <a:bodyPr/>
          <a:lstStyle/>
          <a:p>
            <a:pPr>
              <a:buNone/>
            </a:pPr>
            <a:r>
              <a:rPr lang="el-GR" b="1" i="1" dirty="0" smtClean="0">
                <a:latin typeface="Garamond" pitchFamily="18" charset="0"/>
              </a:rPr>
              <a:t>	</a:t>
            </a:r>
            <a:r>
              <a:rPr lang="el-GR" b="1" i="1" dirty="0" smtClean="0">
                <a:solidFill>
                  <a:srgbClr val="C00000"/>
                </a:solidFill>
                <a:latin typeface="Garamond" pitchFamily="18" charset="0"/>
              </a:rPr>
              <a:t>όπως οι δούλοι, </a:t>
            </a:r>
            <a:br>
              <a:rPr lang="el-GR" b="1" i="1" dirty="0" smtClean="0">
                <a:solidFill>
                  <a:srgbClr val="C00000"/>
                </a:solidFill>
                <a:latin typeface="Garamond" pitchFamily="18" charset="0"/>
              </a:rPr>
            </a:br>
            <a:r>
              <a:rPr lang="el-GR" b="1" i="1" dirty="0" smtClean="0">
                <a:solidFill>
                  <a:srgbClr val="C00000"/>
                </a:solidFill>
                <a:latin typeface="Garamond" pitchFamily="18" charset="0"/>
              </a:rPr>
              <a:t>οι νεκροί 				</a:t>
            </a:r>
          </a:p>
          <a:p>
            <a:pPr>
              <a:buNone/>
            </a:pPr>
            <a:r>
              <a:rPr lang="el-GR" b="1" i="1" dirty="0" smtClean="0">
                <a:solidFill>
                  <a:srgbClr val="C00000"/>
                </a:solidFill>
                <a:latin typeface="Garamond" pitchFamily="18" charset="0"/>
              </a:rPr>
              <a:t>	και το αίσθημά μας, 		</a:t>
            </a:r>
          </a:p>
          <a:p>
            <a:r>
              <a:rPr lang="el-GR" b="1" dirty="0" smtClean="0">
                <a:latin typeface="Garamond" pitchFamily="18" charset="0"/>
              </a:rPr>
              <a:t>Οι δούλοι κάνουν μάταιους αγώνες για ελευθερία και ισότητα.</a:t>
            </a:r>
          </a:p>
          <a:p>
            <a:r>
              <a:rPr lang="el-GR" b="1" dirty="0" smtClean="0">
                <a:latin typeface="Garamond" pitchFamily="18" charset="0"/>
              </a:rPr>
              <a:t>Οι νεκροί βιώνουν μια κατάσταση χωρίς επιστροφή.</a:t>
            </a:r>
          </a:p>
          <a:p>
            <a:r>
              <a:rPr lang="el-GR" b="1" dirty="0" smtClean="0">
                <a:latin typeface="Garamond" pitchFamily="18" charset="0"/>
              </a:rPr>
              <a:t>Το αίσθημα όμως γιατί; (ο έρωτας; Το συναίσθημα γενικότερα;)-Γιατί είναι μάταιος ο αγώνας έκφρασής του; </a:t>
            </a:r>
            <a:endParaRPr lang="el-GR" dirty="0" smtClean="0"/>
          </a:p>
        </p:txBody>
      </p:sp>
      <p:sp>
        <p:nvSpPr>
          <p:cNvPr id="4" name="3 - Ορθογώνιο"/>
          <p:cNvSpPr/>
          <p:nvPr/>
        </p:nvSpPr>
        <p:spPr>
          <a:xfrm>
            <a:off x="1547664" y="0"/>
            <a:ext cx="6192688" cy="646331"/>
          </a:xfrm>
          <a:prstGeom prst="rect">
            <a:avLst/>
          </a:prstGeom>
        </p:spPr>
        <p:txBody>
          <a:bodyPr wrap="square">
            <a:spAutoFit/>
          </a:bodyPr>
          <a:lstStyle/>
          <a:p>
            <a:r>
              <a:rPr lang="el-GR" sz="3600" b="1" dirty="0" smtClean="0">
                <a:solidFill>
                  <a:schemeClr val="bg1"/>
                </a:solidFill>
                <a:latin typeface="Garamond" pitchFamily="18" charset="0"/>
              </a:rPr>
              <a:t>Η ματαιότητα των αγώνων </a:t>
            </a:r>
            <a:endParaRPr lang="el-GR" sz="3600"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23728" y="0"/>
            <a:ext cx="6840885" cy="908721"/>
          </a:xfrm>
        </p:spPr>
        <p:txBody>
          <a:bodyPr/>
          <a:lstStyle/>
          <a:p>
            <a:pPr algn="ctr"/>
            <a:r>
              <a:rPr lang="el-GR" sz="2800" b="1" dirty="0">
                <a:solidFill>
                  <a:schemeClr val="bg1"/>
                </a:solidFill>
                <a:latin typeface="Garamond" pitchFamily="18" charset="0"/>
              </a:rPr>
              <a:t>Η δεύτερη ποιητική φάση </a:t>
            </a:r>
            <a:br>
              <a:rPr lang="el-GR" sz="2800" b="1" dirty="0">
                <a:solidFill>
                  <a:schemeClr val="bg1"/>
                </a:solidFill>
                <a:latin typeface="Garamond" pitchFamily="18" charset="0"/>
              </a:rPr>
            </a:br>
            <a:r>
              <a:rPr lang="el-GR" sz="2800" b="1" dirty="0">
                <a:solidFill>
                  <a:schemeClr val="bg1"/>
                </a:solidFill>
                <a:latin typeface="Garamond" pitchFamily="18" charset="0"/>
              </a:rPr>
              <a:t>(1971-1981)</a:t>
            </a:r>
          </a:p>
        </p:txBody>
      </p:sp>
      <p:sp>
        <p:nvSpPr>
          <p:cNvPr id="4099" name="Rectangle 3"/>
          <p:cNvSpPr>
            <a:spLocks noGrp="1" noChangeArrowheads="1"/>
          </p:cNvSpPr>
          <p:nvPr>
            <p:ph type="body" idx="1"/>
          </p:nvPr>
        </p:nvSpPr>
        <p:spPr>
          <a:xfrm>
            <a:off x="3995936" y="1124744"/>
            <a:ext cx="5148064" cy="5517356"/>
          </a:xfrm>
        </p:spPr>
        <p:txBody>
          <a:bodyPr/>
          <a:lstStyle/>
          <a:p>
            <a:pPr>
              <a:lnSpc>
                <a:spcPct val="90000"/>
              </a:lnSpc>
              <a:buFont typeface="Wingdings" pitchFamily="2" charset="2"/>
              <a:buNone/>
            </a:pPr>
            <a:r>
              <a:rPr lang="el-GR" sz="2500" i="1" dirty="0">
                <a:solidFill>
                  <a:srgbClr val="361B00"/>
                </a:solidFill>
                <a:latin typeface="Comic Sans MS" pitchFamily="66" charset="0"/>
              </a:rPr>
              <a:t>	</a:t>
            </a:r>
            <a:r>
              <a:rPr lang="el-GR" sz="2800" b="1" i="1" dirty="0">
                <a:solidFill>
                  <a:srgbClr val="361B00"/>
                </a:solidFill>
                <a:latin typeface="Garamond" pitchFamily="18" charset="0"/>
              </a:rPr>
              <a:t>Το λίγο του κόσμου</a:t>
            </a:r>
            <a:r>
              <a:rPr lang="el-GR" sz="2800" b="1" dirty="0">
                <a:solidFill>
                  <a:srgbClr val="361B00"/>
                </a:solidFill>
                <a:latin typeface="Garamond" pitchFamily="18" charset="0"/>
              </a:rPr>
              <a:t> 1971, </a:t>
            </a:r>
            <a:r>
              <a:rPr lang="el-GR" sz="2800" b="1" i="1" dirty="0">
                <a:solidFill>
                  <a:srgbClr val="361B00"/>
                </a:solidFill>
                <a:latin typeface="Garamond" pitchFamily="18" charset="0"/>
              </a:rPr>
              <a:t>Το τελευταίο σώμα μου </a:t>
            </a:r>
            <a:r>
              <a:rPr lang="el-GR" sz="2800" b="1" dirty="0">
                <a:solidFill>
                  <a:srgbClr val="361B00"/>
                </a:solidFill>
                <a:latin typeface="Garamond" pitchFamily="18" charset="0"/>
              </a:rPr>
              <a:t>1981: </a:t>
            </a:r>
          </a:p>
          <a:p>
            <a:pPr>
              <a:lnSpc>
                <a:spcPct val="90000"/>
              </a:lnSpc>
              <a:buFont typeface="Wingdings" pitchFamily="2" charset="2"/>
              <a:buNone/>
            </a:pPr>
            <a:r>
              <a:rPr lang="el-GR" sz="2800" b="1" dirty="0">
                <a:solidFill>
                  <a:srgbClr val="361B00"/>
                </a:solidFill>
                <a:latin typeface="Garamond" pitchFamily="18" charset="0"/>
              </a:rPr>
              <a:t>	Αποκρυσταλλώνεται η τεχνική και το προσωπικό της ύφος: ένα εγκεφαλικό και λυρικό παιχνίδι εκφραστικών αναζητήσεων και λεκτικών ανατροπών. </a:t>
            </a:r>
          </a:p>
          <a:p>
            <a:pPr>
              <a:lnSpc>
                <a:spcPct val="90000"/>
              </a:lnSpc>
              <a:buFont typeface="Wingdings" pitchFamily="2" charset="2"/>
              <a:buNone/>
            </a:pPr>
            <a:r>
              <a:rPr lang="el-GR" sz="2800" b="1" dirty="0">
                <a:solidFill>
                  <a:srgbClr val="361B00"/>
                </a:solidFill>
                <a:latin typeface="Garamond" pitchFamily="18" charset="0"/>
              </a:rPr>
              <a:t>	Τα ποιητικά της μοτίβα εμπλουτίζονται με τα όνειρα, τις φωτογραφίες, τις εποχές, τη νοσταλγία, τα αγάλματα κ.ά. </a:t>
            </a:r>
          </a:p>
        </p:txBody>
      </p:sp>
      <p:pic>
        <p:nvPicPr>
          <p:cNvPr id="4105" name="Picture 9" descr="Δημουλά Κική">
            <a:hlinkClick r:id="rId2"/>
          </p:cNvPr>
          <p:cNvPicPr>
            <a:picLocks noChangeAspect="1" noChangeArrowheads="1"/>
          </p:cNvPicPr>
          <p:nvPr/>
        </p:nvPicPr>
        <p:blipFill>
          <a:blip r:embed="rId3" cstate="print"/>
          <a:srcRect/>
          <a:stretch>
            <a:fillRect/>
          </a:stretch>
        </p:blipFill>
        <p:spPr bwMode="auto">
          <a:xfrm>
            <a:off x="1115616" y="2204864"/>
            <a:ext cx="2808311" cy="2808312"/>
          </a:xfrm>
          <a:prstGeom prst="rect">
            <a:avLst/>
          </a:prstGeom>
          <a:noFill/>
        </p:spPr>
      </p:pic>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87624" y="980728"/>
            <a:ext cx="7499176" cy="5616624"/>
          </a:xfrm>
        </p:spPr>
        <p:txBody>
          <a:bodyPr/>
          <a:lstStyle/>
          <a:p>
            <a:r>
              <a:rPr lang="el-GR" b="1" dirty="0" smtClean="0">
                <a:latin typeface="Garamond" pitchFamily="18" charset="0"/>
              </a:rPr>
              <a:t>Στους στίχους αυτούς, η ποιήτρια εκπλήσσει τον αναγνώστη αναγνωρίζοντας το δικαίωμα για απελευθέρωση όχι μόνο στις </a:t>
            </a:r>
            <a:r>
              <a:rPr lang="el-GR" b="1" dirty="0" smtClean="0">
                <a:solidFill>
                  <a:srgbClr val="C00000"/>
                </a:solidFill>
                <a:latin typeface="Garamond" pitchFamily="18" charset="0"/>
              </a:rPr>
              <a:t>γυναίκες</a:t>
            </a:r>
            <a:r>
              <a:rPr lang="el-GR" b="1" dirty="0" smtClean="0">
                <a:latin typeface="Garamond" pitchFamily="18" charset="0"/>
              </a:rPr>
              <a:t> (που είναι κοινωνικά καταπιεσμένες) και στους </a:t>
            </a:r>
            <a:r>
              <a:rPr lang="el-GR" b="1" dirty="0" smtClean="0">
                <a:solidFill>
                  <a:srgbClr val="C00000"/>
                </a:solidFill>
                <a:latin typeface="Garamond" pitchFamily="18" charset="0"/>
              </a:rPr>
              <a:t>δούλους</a:t>
            </a:r>
            <a:r>
              <a:rPr lang="el-GR" b="1" dirty="0" smtClean="0">
                <a:latin typeface="Garamond" pitchFamily="18" charset="0"/>
              </a:rPr>
              <a:t> (που στερούνται την ελευθερία τους), αλλά και στους </a:t>
            </a:r>
            <a:r>
              <a:rPr lang="el-GR" b="1" dirty="0" smtClean="0">
                <a:solidFill>
                  <a:srgbClr val="C00000"/>
                </a:solidFill>
                <a:latin typeface="Garamond" pitchFamily="18" charset="0"/>
              </a:rPr>
              <a:t>νεκρούς</a:t>
            </a:r>
            <a:r>
              <a:rPr lang="el-GR" b="1" dirty="0" smtClean="0">
                <a:latin typeface="Garamond" pitchFamily="18" charset="0"/>
              </a:rPr>
              <a:t>, που αγωνίζονται να λυτρωθούν από το θάνατο, καθώς και στα </a:t>
            </a:r>
            <a:r>
              <a:rPr lang="el-GR" b="1" dirty="0" smtClean="0">
                <a:solidFill>
                  <a:srgbClr val="C00000"/>
                </a:solidFill>
                <a:latin typeface="Garamond" pitchFamily="18" charset="0"/>
              </a:rPr>
              <a:t>αισθήματα</a:t>
            </a:r>
            <a:r>
              <a:rPr lang="el-GR" b="1" dirty="0" smtClean="0">
                <a:latin typeface="Garamond" pitchFamily="18" charset="0"/>
              </a:rPr>
              <a:t> (ή το ερωτικό συναίσθημα) των ανθρώπων (γυναικών;) που συχνά ελέγχονται ή καταπιέζονται. </a:t>
            </a:r>
            <a:endParaRPr lang="el-GR"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0"/>
            <a:ext cx="7488832" cy="1052736"/>
          </a:xfrm>
        </p:spPr>
        <p:txBody>
          <a:bodyPr/>
          <a:lstStyle/>
          <a:p>
            <a:r>
              <a:rPr lang="el-GR" b="1" dirty="0" smtClean="0">
                <a:solidFill>
                  <a:schemeClr val="bg1"/>
                </a:solidFill>
                <a:latin typeface="Garamond" pitchFamily="18" charset="0"/>
              </a:rPr>
              <a:t>Η ανέφικτη ελευθερία</a:t>
            </a:r>
            <a:endParaRPr lang="el-GR" b="1" dirty="0">
              <a:solidFill>
                <a:schemeClr val="tx1"/>
              </a:solidFill>
              <a:latin typeface="Garamond" pitchFamily="18" charset="0"/>
            </a:endParaRPr>
          </a:p>
        </p:txBody>
      </p:sp>
      <p:sp>
        <p:nvSpPr>
          <p:cNvPr id="3" name="2 - Θέση περιεχομένου"/>
          <p:cNvSpPr>
            <a:spLocks noGrp="1"/>
          </p:cNvSpPr>
          <p:nvPr>
            <p:ph idx="1"/>
          </p:nvPr>
        </p:nvSpPr>
        <p:spPr>
          <a:xfrm>
            <a:off x="1331640" y="1556792"/>
            <a:ext cx="7812360" cy="4497363"/>
          </a:xfrm>
        </p:spPr>
        <p:txBody>
          <a:bodyPr/>
          <a:lstStyle/>
          <a:p>
            <a:pPr>
              <a:buNone/>
            </a:pPr>
            <a:r>
              <a:rPr lang="el-GR" b="1" i="1" dirty="0" smtClean="0">
                <a:solidFill>
                  <a:srgbClr val="C00000"/>
                </a:solidFill>
                <a:latin typeface="Garamond" pitchFamily="18" charset="0"/>
              </a:rPr>
              <a:t>εσύ θα πορευόσουνα </a:t>
            </a:r>
            <a:endParaRPr lang="el-GR" b="1" dirty="0" smtClean="0">
              <a:solidFill>
                <a:srgbClr val="C00000"/>
              </a:solidFill>
              <a:latin typeface="Garamond" pitchFamily="18" charset="0"/>
            </a:endParaRPr>
          </a:p>
          <a:p>
            <a:pPr>
              <a:buNone/>
            </a:pPr>
            <a:r>
              <a:rPr lang="el-GR" b="1" i="1" dirty="0" smtClean="0">
                <a:solidFill>
                  <a:srgbClr val="C00000"/>
                </a:solidFill>
                <a:latin typeface="Garamond" pitchFamily="18" charset="0"/>
              </a:rPr>
              <a:t>μες στην κοσμογονία των μαρμάρων </a:t>
            </a:r>
            <a:endParaRPr lang="el-GR" b="1" dirty="0" smtClean="0">
              <a:solidFill>
                <a:srgbClr val="C00000"/>
              </a:solidFill>
              <a:latin typeface="Garamond" pitchFamily="18" charset="0"/>
            </a:endParaRPr>
          </a:p>
          <a:p>
            <a:pPr>
              <a:buNone/>
            </a:pPr>
            <a:r>
              <a:rPr lang="el-GR" b="1" i="1" dirty="0" smtClean="0">
                <a:solidFill>
                  <a:srgbClr val="C00000"/>
                </a:solidFill>
                <a:latin typeface="Garamond" pitchFamily="18" charset="0"/>
              </a:rPr>
              <a:t>με δεμένα πάλι τα χέρια, αιχμάλωτη. </a:t>
            </a:r>
            <a:endParaRPr lang="el-GR" b="1" dirty="0" smtClean="0">
              <a:solidFill>
                <a:srgbClr val="C00000"/>
              </a:solidFill>
              <a:latin typeface="Garamond" pitchFamily="18" charset="0"/>
            </a:endParaRPr>
          </a:p>
          <a:p>
            <a:pPr>
              <a:buNone/>
            </a:pPr>
            <a:endParaRPr lang="el-GR" b="1" dirty="0" smtClean="0">
              <a:solidFill>
                <a:srgbClr val="C00000"/>
              </a:solidFill>
              <a:latin typeface="Garamond" pitchFamily="18" charset="0"/>
            </a:endParaRPr>
          </a:p>
          <a:p>
            <a:pPr>
              <a:buNone/>
            </a:pPr>
            <a:r>
              <a:rPr lang="el-GR" b="1" dirty="0" smtClean="0">
                <a:latin typeface="Garamond" pitchFamily="18" charset="0"/>
              </a:rPr>
              <a:t>…και πάλι η γυναίκα δε θα γλίτωνε από τη μοίρα της αιχμαλωσίας της: το άγαλμα της γυναίκας θα ακολουθούσε τη μοίρα που όρισε ο </a:t>
            </a:r>
            <a:r>
              <a:rPr lang="el-GR" b="1" dirty="0" smtClean="0">
                <a:latin typeface="Garamond" pitchFamily="18" charset="0"/>
              </a:rPr>
              <a:t>γλύπτης / δημιουργός.</a:t>
            </a:r>
            <a:endParaRPr lang="el-GR" b="1" dirty="0">
              <a:solidFill>
                <a:srgbClr val="C00000"/>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03648" y="274638"/>
            <a:ext cx="7283152" cy="850106"/>
          </a:xfrm>
        </p:spPr>
        <p:txBody>
          <a:bodyPr/>
          <a:lstStyle/>
          <a:p>
            <a:r>
              <a:rPr lang="el-GR" b="1" dirty="0" smtClean="0">
                <a:solidFill>
                  <a:schemeClr val="bg1"/>
                </a:solidFill>
                <a:latin typeface="Garamond" pitchFamily="18" charset="0"/>
              </a:rPr>
              <a:t>Ο υπαινιγμός</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619672" y="1844824"/>
            <a:ext cx="7067128" cy="4281339"/>
          </a:xfrm>
        </p:spPr>
        <p:txBody>
          <a:bodyPr/>
          <a:lstStyle/>
          <a:p>
            <a:r>
              <a:rPr lang="el-GR" sz="4000" b="1" dirty="0" smtClean="0">
                <a:latin typeface="Garamond" pitchFamily="18" charset="0"/>
              </a:rPr>
              <a:t>Οι αγώνες των δούλων, των νεκρών και του αισθήματος δεν έχουν πάντοτε αίσιο αποτέλεσμα, γιατί οι ρίζες του κακού είναι πολύ βαθύτερες. </a:t>
            </a:r>
          </a:p>
          <a:p>
            <a:endParaRPr lang="el-GR" sz="4000"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b="1" i="1" dirty="0" smtClean="0">
                <a:solidFill>
                  <a:schemeClr val="bg1"/>
                </a:solidFill>
                <a:latin typeface="Garamond" pitchFamily="18" charset="0"/>
              </a:rPr>
              <a:t>Όλοι σε λένε κατευθείαν άγαλμα, </a:t>
            </a:r>
            <a:br>
              <a:rPr lang="el-GR" sz="4000" b="1" i="1" dirty="0" smtClean="0">
                <a:solidFill>
                  <a:schemeClr val="bg1"/>
                </a:solidFill>
                <a:latin typeface="Garamond" pitchFamily="18" charset="0"/>
              </a:rPr>
            </a:br>
            <a:r>
              <a:rPr lang="el-GR" b="1" i="1" dirty="0" smtClean="0">
                <a:solidFill>
                  <a:schemeClr val="tx1"/>
                </a:solidFill>
                <a:latin typeface="Garamond" pitchFamily="18" charset="0"/>
              </a:rPr>
              <a:t>εγώ σε λέω γυναίκα αμέσως. </a:t>
            </a:r>
            <a:r>
              <a:rPr lang="el-GR" b="1" i="1" dirty="0" smtClean="0">
                <a:solidFill>
                  <a:schemeClr val="bg1"/>
                </a:solidFill>
                <a:latin typeface="Garamond" pitchFamily="18" charset="0"/>
              </a:rPr>
              <a:t>	</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691680" y="1916832"/>
            <a:ext cx="6995120" cy="4209331"/>
          </a:xfrm>
        </p:spPr>
        <p:txBody>
          <a:bodyPr/>
          <a:lstStyle/>
          <a:p>
            <a:r>
              <a:rPr lang="el-GR" sz="4400" b="1" dirty="0" smtClean="0">
                <a:latin typeface="Garamond" pitchFamily="18" charset="0"/>
              </a:rPr>
              <a:t>Επανάληψη των δύο πρώτων στίχων του ποιήματος ελαφρά παραλλαγμένων (με αλλαγή του </a:t>
            </a:r>
            <a:r>
              <a:rPr lang="el-GR" sz="4400" b="1" i="1" dirty="0" smtClean="0">
                <a:latin typeface="Garamond" pitchFamily="18" charset="0"/>
              </a:rPr>
              <a:t>«κατευθείαν» </a:t>
            </a:r>
            <a:r>
              <a:rPr lang="el-GR" sz="4400" b="1" dirty="0" smtClean="0">
                <a:latin typeface="Garamond" pitchFamily="18" charset="0"/>
              </a:rPr>
              <a:t>σε </a:t>
            </a:r>
            <a:r>
              <a:rPr lang="el-GR" sz="4400" b="1" i="1" dirty="0" smtClean="0">
                <a:latin typeface="Garamond" pitchFamily="18" charset="0"/>
              </a:rPr>
              <a:t>«αμέσως»</a:t>
            </a:r>
            <a:r>
              <a:rPr lang="el-GR" sz="4400" b="1" dirty="0" smtClean="0">
                <a:latin typeface="Garamond" pitchFamily="18" charset="0"/>
              </a:rPr>
              <a:t>).</a:t>
            </a:r>
            <a:endParaRPr lang="el-GR" sz="4400" b="1" dirty="0"/>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3456384" cy="634082"/>
          </a:xfrm>
        </p:spPr>
        <p:txBody>
          <a:bodyPr/>
          <a:lstStyle/>
          <a:p>
            <a:r>
              <a:rPr lang="el-GR" b="1" dirty="0" smtClean="0">
                <a:solidFill>
                  <a:schemeClr val="bg1"/>
                </a:solidFill>
                <a:latin typeface="Garamond" pitchFamily="18" charset="0"/>
              </a:rPr>
              <a:t>Σχήμα άρσης</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3563888" y="188640"/>
            <a:ext cx="5364088" cy="3384376"/>
          </a:xfrm>
        </p:spPr>
        <p:txBody>
          <a:bodyPr/>
          <a:lstStyle/>
          <a:p>
            <a:pPr>
              <a:buNone/>
            </a:pPr>
            <a:r>
              <a:rPr lang="el-GR" b="1" i="1" dirty="0" smtClean="0">
                <a:solidFill>
                  <a:schemeClr val="bg1"/>
                </a:solidFill>
                <a:latin typeface="Garamond" pitchFamily="18" charset="0"/>
              </a:rPr>
              <a:t>Όχι γιατί γυναίκα σε παρέδωσε </a:t>
            </a:r>
            <a:endParaRPr lang="el-GR" b="1" dirty="0" smtClean="0">
              <a:solidFill>
                <a:schemeClr val="bg1"/>
              </a:solidFill>
              <a:latin typeface="Garamond" pitchFamily="18" charset="0"/>
            </a:endParaRPr>
          </a:p>
          <a:p>
            <a:pPr>
              <a:buNone/>
            </a:pPr>
            <a:r>
              <a:rPr lang="el-GR" b="1" i="1" dirty="0" smtClean="0">
                <a:solidFill>
                  <a:schemeClr val="bg1"/>
                </a:solidFill>
                <a:latin typeface="Garamond" pitchFamily="18" charset="0"/>
              </a:rPr>
              <a:t>στο μάρμαρο ο γλύπτης </a:t>
            </a:r>
            <a:endParaRPr lang="el-GR" b="1" dirty="0" smtClean="0">
              <a:solidFill>
                <a:schemeClr val="bg1"/>
              </a:solidFill>
              <a:latin typeface="Garamond" pitchFamily="18" charset="0"/>
            </a:endParaRPr>
          </a:p>
          <a:p>
            <a:pPr>
              <a:buNone/>
            </a:pPr>
            <a:r>
              <a:rPr lang="el-GR" b="1" i="1" dirty="0" smtClean="0">
                <a:solidFill>
                  <a:schemeClr val="bg1"/>
                </a:solidFill>
                <a:latin typeface="Garamond" pitchFamily="18" charset="0"/>
              </a:rPr>
              <a:t>κι υπόσχονται οι γοφοί σου </a:t>
            </a:r>
            <a:endParaRPr lang="el-GR" b="1" dirty="0" smtClean="0">
              <a:solidFill>
                <a:schemeClr val="bg1"/>
              </a:solidFill>
              <a:latin typeface="Garamond" pitchFamily="18" charset="0"/>
            </a:endParaRPr>
          </a:p>
          <a:p>
            <a:pPr>
              <a:buNone/>
            </a:pPr>
            <a:r>
              <a:rPr lang="el-GR" b="1" i="1" dirty="0" smtClean="0">
                <a:solidFill>
                  <a:schemeClr val="bg1"/>
                </a:solidFill>
                <a:latin typeface="Garamond" pitchFamily="18" charset="0"/>
              </a:rPr>
              <a:t>ευγονία αγαλμάτων, </a:t>
            </a:r>
            <a:endParaRPr lang="el-GR" b="1" dirty="0" smtClean="0">
              <a:solidFill>
                <a:schemeClr val="bg1"/>
              </a:solidFill>
              <a:latin typeface="Garamond" pitchFamily="18" charset="0"/>
            </a:endParaRPr>
          </a:p>
          <a:p>
            <a:pPr>
              <a:buNone/>
            </a:pPr>
            <a:r>
              <a:rPr lang="el-GR" b="1" i="1" dirty="0" smtClean="0">
                <a:solidFill>
                  <a:schemeClr val="bg1"/>
                </a:solidFill>
                <a:latin typeface="Garamond" pitchFamily="18" charset="0"/>
              </a:rPr>
              <a:t>καλή σοδειά ακινησίας. 	</a:t>
            </a:r>
            <a:r>
              <a:rPr lang="el-GR" i="1" dirty="0" smtClean="0">
                <a:solidFill>
                  <a:schemeClr val="bg1"/>
                </a:solidFill>
              </a:rPr>
              <a:t>	</a:t>
            </a:r>
            <a:endParaRPr lang="el-GR"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31640" y="1484784"/>
            <a:ext cx="7355160" cy="4641379"/>
          </a:xfrm>
        </p:spPr>
        <p:txBody>
          <a:bodyPr/>
          <a:lstStyle/>
          <a:p>
            <a:r>
              <a:rPr lang="el-GR" sz="4000" b="1" dirty="0" smtClean="0">
                <a:latin typeface="Garamond" pitchFamily="18" charset="0"/>
              </a:rPr>
              <a:t>Το σημείο αναγνώρισης του αγάλματος ως γυναίκας δεν είναι η γυναικεία διάπλαση του σώματος του αγάλματος, οι γοφοί, </a:t>
            </a:r>
            <a:r>
              <a:rPr lang="el-GR" sz="4000" b="1" dirty="0" smtClean="0">
                <a:latin typeface="Garamond" pitchFamily="18" charset="0"/>
              </a:rPr>
              <a:t>οι οποίοι υπόσχονται </a:t>
            </a:r>
            <a:r>
              <a:rPr lang="el-GR" sz="4000" b="1" dirty="0" smtClean="0">
                <a:latin typeface="Garamond" pitchFamily="18" charset="0"/>
              </a:rPr>
              <a:t>καλούς απογόνους αλλά και </a:t>
            </a:r>
            <a:r>
              <a:rPr lang="el-GR" sz="4000" b="1" dirty="0" smtClean="0">
                <a:latin typeface="Garamond" pitchFamily="18" charset="0"/>
              </a:rPr>
              <a:t>ακινησία. </a:t>
            </a:r>
            <a:endParaRPr lang="el-GR" sz="40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74638"/>
            <a:ext cx="7643192" cy="850106"/>
          </a:xfrm>
        </p:spPr>
        <p:txBody>
          <a:bodyPr/>
          <a:lstStyle/>
          <a:p>
            <a:r>
              <a:rPr lang="el-GR" b="1" dirty="0" smtClean="0">
                <a:solidFill>
                  <a:schemeClr val="bg1"/>
                </a:solidFill>
                <a:latin typeface="Garamond" pitchFamily="18" charset="0"/>
              </a:rPr>
              <a:t>Η θέση</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763688" y="1772816"/>
            <a:ext cx="6923112" cy="4353347"/>
          </a:xfrm>
        </p:spPr>
        <p:txBody>
          <a:bodyPr/>
          <a:lstStyle/>
          <a:p>
            <a:pPr>
              <a:buNone/>
            </a:pPr>
            <a:r>
              <a:rPr lang="el-GR" b="1" i="1" dirty="0" smtClean="0">
                <a:solidFill>
                  <a:srgbClr val="8A0B08"/>
                </a:solidFill>
                <a:latin typeface="Garamond" pitchFamily="18" charset="0"/>
              </a:rPr>
              <a:t>Για τα δεμένα χέρια σου, που έχεις 	</a:t>
            </a:r>
            <a:endParaRPr lang="el-GR" b="1" dirty="0" smtClean="0">
              <a:solidFill>
                <a:srgbClr val="8A0B08"/>
              </a:solidFill>
              <a:latin typeface="Garamond" pitchFamily="18" charset="0"/>
            </a:endParaRPr>
          </a:p>
          <a:p>
            <a:pPr>
              <a:buNone/>
            </a:pPr>
            <a:r>
              <a:rPr lang="el-GR" b="1" i="1" dirty="0" smtClean="0">
                <a:solidFill>
                  <a:srgbClr val="8A0B08"/>
                </a:solidFill>
                <a:latin typeface="Garamond" pitchFamily="18" charset="0"/>
              </a:rPr>
              <a:t>όσους πολλούς αιώνες σε γνωρίζω, </a:t>
            </a:r>
            <a:endParaRPr lang="el-GR" b="1" dirty="0" smtClean="0">
              <a:solidFill>
                <a:srgbClr val="8A0B08"/>
              </a:solidFill>
              <a:latin typeface="Garamond" pitchFamily="18" charset="0"/>
            </a:endParaRPr>
          </a:p>
          <a:p>
            <a:pPr>
              <a:buNone/>
            </a:pPr>
            <a:r>
              <a:rPr lang="el-GR" b="1" i="1" dirty="0" smtClean="0">
                <a:solidFill>
                  <a:srgbClr val="8A0B08"/>
                </a:solidFill>
                <a:latin typeface="Garamond" pitchFamily="18" charset="0"/>
              </a:rPr>
              <a:t>σε λέω γυναίκα. </a:t>
            </a:r>
          </a:p>
          <a:p>
            <a:pPr>
              <a:buNone/>
            </a:pPr>
            <a:endParaRPr lang="el-GR" b="1" i="1" dirty="0" smtClean="0">
              <a:solidFill>
                <a:srgbClr val="8A0B08"/>
              </a:solidFill>
              <a:latin typeface="Garamond" pitchFamily="18" charset="0"/>
            </a:endParaRPr>
          </a:p>
          <a:p>
            <a:pPr>
              <a:buNone/>
            </a:pPr>
            <a:r>
              <a:rPr lang="el-GR" sz="4000" b="1" dirty="0" smtClean="0">
                <a:latin typeface="Garamond" pitchFamily="18" charset="0"/>
              </a:rPr>
              <a:t>…αλλά η αιχμαλωσία και η καταπίεση της γυναίκας μέσα στους αιώνες</a:t>
            </a:r>
          </a:p>
          <a:p>
            <a:pPr>
              <a:buNone/>
            </a:pPr>
            <a:endParaRPr lang="el-GR" dirty="0"/>
          </a:p>
        </p:txBody>
      </p:sp>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274638"/>
            <a:ext cx="7499176" cy="850106"/>
          </a:xfrm>
        </p:spPr>
        <p:txBody>
          <a:bodyPr/>
          <a:lstStyle/>
          <a:p>
            <a:r>
              <a:rPr lang="el-GR" b="1" dirty="0" smtClean="0">
                <a:solidFill>
                  <a:schemeClr val="bg1"/>
                </a:solidFill>
                <a:latin typeface="Garamond" pitchFamily="18" charset="0"/>
              </a:rPr>
              <a:t>Το σχήμα άρσης και θέσης</a:t>
            </a:r>
            <a:endParaRPr lang="el-GR" b="1" dirty="0">
              <a:solidFill>
                <a:schemeClr val="bg1"/>
              </a:solidFill>
            </a:endParaRPr>
          </a:p>
        </p:txBody>
      </p:sp>
      <p:sp>
        <p:nvSpPr>
          <p:cNvPr id="3" name="2 - Θέση περιεχομένου"/>
          <p:cNvSpPr>
            <a:spLocks noGrp="1"/>
          </p:cNvSpPr>
          <p:nvPr>
            <p:ph idx="1"/>
          </p:nvPr>
        </p:nvSpPr>
        <p:spPr>
          <a:xfrm>
            <a:off x="1043608" y="1340768"/>
            <a:ext cx="7869560" cy="5256584"/>
          </a:xfrm>
        </p:spPr>
        <p:txBody>
          <a:bodyPr/>
          <a:lstStyle/>
          <a:p>
            <a:r>
              <a:rPr lang="el-GR" sz="3600" b="1" dirty="0" smtClean="0">
                <a:latin typeface="Garamond" pitchFamily="18" charset="0"/>
              </a:rPr>
              <a:t>Με το σχήμα αυτό η αφηγήτρια αναγνωρίζει το άγαλμα ως γυναίκα όχι γιατί είναι γυναικείο, αλλά γιατί έχει δεμένα χέρια. Αυτό είναι το «σημείο αναγνωρίσεως» της γυναίκας, το «σημάδι» με το οποίο αναγνωρίζεται η πικρή ιστορική θέση της γυναίκας </a:t>
            </a:r>
            <a:r>
              <a:rPr lang="el-GR" sz="3600" b="1" i="1" dirty="0" smtClean="0">
                <a:latin typeface="Garamond" pitchFamily="18" charset="0"/>
              </a:rPr>
              <a:t>«όσους πολλούς αιώνες σε γνωρίζω»</a:t>
            </a:r>
            <a:r>
              <a:rPr lang="el-GR" sz="3600" b="1" dirty="0" smtClean="0">
                <a:latin typeface="Garamond" pitchFamily="18" charset="0"/>
              </a:rPr>
              <a:t>. </a:t>
            </a:r>
          </a:p>
        </p:txBody>
      </p:sp>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274638"/>
            <a:ext cx="7859216" cy="778098"/>
          </a:xfrm>
        </p:spPr>
        <p:txBody>
          <a:bodyPr/>
          <a:lstStyle/>
          <a:p>
            <a:r>
              <a:rPr lang="el-GR" b="1" dirty="0" smtClean="0">
                <a:solidFill>
                  <a:schemeClr val="bg1"/>
                </a:solidFill>
                <a:latin typeface="Garamond" pitchFamily="18" charset="0"/>
              </a:rPr>
              <a:t>Η γυναικεία αιχμαλωσία</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187624" y="1268760"/>
            <a:ext cx="7956376" cy="5256584"/>
          </a:xfrm>
        </p:spPr>
        <p:txBody>
          <a:bodyPr/>
          <a:lstStyle/>
          <a:p>
            <a:r>
              <a:rPr lang="el-GR" b="1" dirty="0" smtClean="0">
                <a:latin typeface="Garamond" pitchFamily="18" charset="0"/>
              </a:rPr>
              <a:t>Η μοίρα αυτή είναι συνδεδεμένη με την ίδια τη φύση της </a:t>
            </a:r>
            <a:r>
              <a:rPr lang="el-GR" b="1" dirty="0" smtClean="0">
                <a:latin typeface="Garamond" pitchFamily="18" charset="0"/>
              </a:rPr>
              <a:t>γυναίκας </a:t>
            </a:r>
            <a:r>
              <a:rPr lang="el-GR" b="1" dirty="0" smtClean="0">
                <a:latin typeface="Garamond" pitchFamily="18" charset="0"/>
              </a:rPr>
              <a:t>που την προβάλλει ο γλύπτης στο άγαλμα τονίζοντας τους γοφούς </a:t>
            </a:r>
            <a:r>
              <a:rPr lang="el-GR" b="1" dirty="0" smtClean="0">
                <a:latin typeface="Garamond" pitchFamily="18" charset="0"/>
              </a:rPr>
              <a:t>με </a:t>
            </a:r>
            <a:r>
              <a:rPr lang="el-GR" b="1" dirty="0" smtClean="0">
                <a:latin typeface="Garamond" pitchFamily="18" charset="0"/>
              </a:rPr>
              <a:t>τέτοιο τρόπο, ώστε να εύχονται </a:t>
            </a:r>
            <a:r>
              <a:rPr lang="el-GR" b="1" i="1" dirty="0" smtClean="0">
                <a:latin typeface="Garamond" pitchFamily="18" charset="0"/>
              </a:rPr>
              <a:t>«ευγονία αγαλμάτων / καλή σοδειά ακινησίας» </a:t>
            </a:r>
            <a:r>
              <a:rPr lang="el-GR" b="1" dirty="0" smtClean="0">
                <a:latin typeface="Garamond" pitchFamily="18" charset="0"/>
              </a:rPr>
              <a:t>(στ.35-37). </a:t>
            </a:r>
            <a:endParaRPr lang="el-GR" b="1" dirty="0" smtClean="0">
              <a:latin typeface="Garamond" pitchFamily="18" charset="0"/>
            </a:endParaRPr>
          </a:p>
          <a:p>
            <a:r>
              <a:rPr lang="el-GR" b="1" dirty="0" smtClean="0">
                <a:latin typeface="Garamond" pitchFamily="18" charset="0"/>
              </a:rPr>
              <a:t>Γι </a:t>
            </a:r>
            <a:r>
              <a:rPr lang="el-GR" b="1" dirty="0" smtClean="0">
                <a:latin typeface="Garamond" pitchFamily="18" charset="0"/>
              </a:rPr>
              <a:t>αυτό και η αφηγήτρια με ποιητική ευαισθησία συνδέει τα δεμένα χέρια με την αιχμαλωσία </a:t>
            </a:r>
            <a:r>
              <a:rPr lang="el-GR" b="1" dirty="0" smtClean="0">
                <a:latin typeface="Garamond" pitchFamily="18" charset="0"/>
              </a:rPr>
              <a:t>της μητρότητας που </a:t>
            </a:r>
            <a:r>
              <a:rPr lang="el-GR" b="1" dirty="0" smtClean="0">
                <a:latin typeface="Garamond" pitchFamily="18" charset="0"/>
              </a:rPr>
              <a:t>βιώνει το γυναικείο φύλο.</a:t>
            </a:r>
            <a:r>
              <a:rPr lang="el-GR" b="1" i="1" dirty="0" smtClean="0">
                <a:latin typeface="Garamond" pitchFamily="18" charset="0"/>
              </a:rPr>
              <a:t> </a:t>
            </a:r>
            <a:endParaRPr lang="el-GR" b="1" dirty="0" smtClean="0">
              <a:latin typeface="Garamond" pitchFamily="18" charset="0"/>
            </a:endParaRPr>
          </a:p>
          <a:p>
            <a:endParaRPr lang="el-GR" b="1" dirty="0" smtClean="0">
              <a:latin typeface="Garamond" pitchFamily="18" charset="0"/>
            </a:endParaRPr>
          </a:p>
          <a:p>
            <a:endParaRPr lang="el-GR" dirty="0"/>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8085584" cy="908720"/>
          </a:xfrm>
        </p:spPr>
        <p:txBody>
          <a:bodyPr/>
          <a:lstStyle/>
          <a:p>
            <a:r>
              <a:rPr lang="el-GR" b="1" dirty="0" smtClean="0">
                <a:solidFill>
                  <a:schemeClr val="bg1"/>
                </a:solidFill>
                <a:latin typeface="Garamond" pitchFamily="18" charset="0"/>
              </a:rPr>
              <a:t>Η ειρωνεία</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899592" y="908720"/>
            <a:ext cx="8244408" cy="5949280"/>
          </a:xfrm>
        </p:spPr>
        <p:txBody>
          <a:bodyPr/>
          <a:lstStyle/>
          <a:p>
            <a:pPr>
              <a:buNone/>
            </a:pPr>
            <a:r>
              <a:rPr lang="el-GR" dirty="0" smtClean="0"/>
              <a:t>	</a:t>
            </a:r>
            <a:r>
              <a:rPr lang="el-GR" b="1" dirty="0" smtClean="0">
                <a:latin typeface="Garamond" pitchFamily="18" charset="0"/>
              </a:rPr>
              <a:t>Αισθητή και η ειρωνεία της αφηγήτριας στους στίχους: </a:t>
            </a:r>
            <a:r>
              <a:rPr lang="el-GR" b="1" dirty="0" smtClean="0">
                <a:solidFill>
                  <a:srgbClr val="8A0B08"/>
                </a:solidFill>
                <a:latin typeface="Garamond" pitchFamily="18" charset="0"/>
              </a:rPr>
              <a:t>«</a:t>
            </a:r>
            <a:r>
              <a:rPr lang="el-GR" b="1" i="1" dirty="0" smtClean="0">
                <a:solidFill>
                  <a:srgbClr val="8A0B08"/>
                </a:solidFill>
                <a:latin typeface="Garamond" pitchFamily="18" charset="0"/>
              </a:rPr>
              <a:t>κι υπόσχονται οι γοφοί σου / ευγονία αγαλμάτων, / καλή σοδειά ακινησίας.</a:t>
            </a:r>
            <a:r>
              <a:rPr lang="el-GR" b="1" dirty="0" smtClean="0">
                <a:solidFill>
                  <a:srgbClr val="8A0B08"/>
                </a:solidFill>
                <a:latin typeface="Garamond" pitchFamily="18" charset="0"/>
              </a:rPr>
              <a:t>»</a:t>
            </a:r>
          </a:p>
          <a:p>
            <a:pPr algn="ctr">
              <a:buNone/>
            </a:pPr>
            <a:endParaRPr lang="el-GR" b="1" dirty="0" smtClean="0">
              <a:solidFill>
                <a:srgbClr val="8A0B08"/>
              </a:solidFill>
              <a:latin typeface="Garamond" pitchFamily="18" charset="0"/>
            </a:endParaRPr>
          </a:p>
          <a:p>
            <a:pPr>
              <a:buNone/>
            </a:pPr>
            <a:r>
              <a:rPr lang="el-GR" b="1" dirty="0" smtClean="0">
                <a:latin typeface="Garamond" pitchFamily="18" charset="0"/>
              </a:rPr>
              <a:t>	Ο</a:t>
            </a:r>
            <a:r>
              <a:rPr lang="el-GR" sz="2800" b="1" dirty="0" smtClean="0">
                <a:latin typeface="Garamond" pitchFamily="18" charset="0"/>
              </a:rPr>
              <a:t>ι στίχοι αυτοί αισθητοποιούν με πικρή ειρωνεία τον κύκλο της αναπαραγωγής που προσδίδει στη γυναίκα ένα </a:t>
            </a:r>
            <a:r>
              <a:rPr lang="el-GR" sz="2800" b="1" dirty="0" smtClean="0">
                <a:solidFill>
                  <a:srgbClr val="C00000"/>
                </a:solidFill>
                <a:latin typeface="Garamond" pitchFamily="18" charset="0"/>
              </a:rPr>
              <a:t>ρόλο κοινωνικής αιχμαλωσίας</a:t>
            </a:r>
            <a:r>
              <a:rPr lang="el-GR" sz="2800" b="1" dirty="0" smtClean="0">
                <a:latin typeface="Garamond" pitchFamily="18" charset="0"/>
              </a:rPr>
              <a:t>, όχι τόσο εξαιτίας του φύλου της όσο εξαιτίας των κοινωνικών συνθηκών, που της αναθέτουν κυρίως την </a:t>
            </a:r>
            <a:r>
              <a:rPr lang="el-GR" sz="2800" b="1" dirty="0" smtClean="0">
                <a:solidFill>
                  <a:srgbClr val="C00000"/>
                </a:solidFill>
                <a:latin typeface="Garamond" pitchFamily="18" charset="0"/>
              </a:rPr>
              <a:t>κυοφορία, τη γέννηση και την ανατροφή υγιών παιδιών </a:t>
            </a:r>
            <a:r>
              <a:rPr lang="el-GR" sz="2800" b="1" i="1" dirty="0" smtClean="0">
                <a:latin typeface="Garamond" pitchFamily="18" charset="0"/>
              </a:rPr>
              <a:t>(«ευγονία αγαλμάτων») </a:t>
            </a:r>
            <a:r>
              <a:rPr lang="el-GR" sz="2800" b="1" dirty="0" smtClean="0">
                <a:latin typeface="Garamond" pitchFamily="18" charset="0"/>
              </a:rPr>
              <a:t>χωρίς να της αναγνωρίζουν το δικαίωμα για </a:t>
            </a:r>
            <a:r>
              <a:rPr lang="el-GR" sz="2800" b="1" dirty="0" smtClean="0">
                <a:solidFill>
                  <a:srgbClr val="C00000"/>
                </a:solidFill>
                <a:latin typeface="Garamond" pitchFamily="18" charset="0"/>
              </a:rPr>
              <a:t>πρόοδο</a:t>
            </a:r>
            <a:r>
              <a:rPr lang="el-GR" sz="2800" b="1" dirty="0" smtClean="0">
                <a:latin typeface="Garamond" pitchFamily="18" charset="0"/>
              </a:rPr>
              <a:t> και εξέλιξη </a:t>
            </a:r>
            <a:r>
              <a:rPr lang="el-GR" sz="2800" b="1" i="1" dirty="0" smtClean="0">
                <a:latin typeface="Garamond" pitchFamily="18" charset="0"/>
              </a:rPr>
              <a:t>(«καλή σοδειά ακινησίας»)</a:t>
            </a:r>
            <a:r>
              <a:rPr lang="el-GR" sz="2800" b="1" dirty="0" smtClean="0">
                <a:latin typeface="Garamond" pitchFamily="18" charset="0"/>
              </a:rPr>
              <a:t>.</a:t>
            </a:r>
            <a:endParaRPr lang="el-GR" sz="2800" dirty="0"/>
          </a:p>
        </p:txBody>
      </p:sp>
      <p:sp>
        <p:nvSpPr>
          <p:cNvPr id="4" name="3 - Ήλιος"/>
          <p:cNvSpPr/>
          <p:nvPr/>
        </p:nvSpPr>
        <p:spPr>
          <a:xfrm>
            <a:off x="4932040" y="2636912"/>
            <a:ext cx="576064" cy="360040"/>
          </a:xfrm>
          <a:prstGeom prst="sun">
            <a:avLst/>
          </a:prstGeom>
          <a:solidFill>
            <a:srgbClr val="8A0B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87624" y="404664"/>
            <a:ext cx="2376264" cy="1868909"/>
          </a:xfrm>
        </p:spPr>
        <p:txBody>
          <a:bodyPr/>
          <a:lstStyle/>
          <a:p>
            <a:pPr algn="ctr"/>
            <a:r>
              <a:rPr lang="el-GR" sz="2800" dirty="0">
                <a:solidFill>
                  <a:schemeClr val="tx1"/>
                </a:solidFill>
                <a:effectLst>
                  <a:outerShdw blurRad="38100" dist="38100" dir="2700000" algn="tl">
                    <a:srgbClr val="C0C0C0"/>
                  </a:outerShdw>
                </a:effectLst>
                <a:latin typeface="Comic Sans MS" pitchFamily="66" charset="0"/>
              </a:rPr>
              <a:t>Η τρίτη </a:t>
            </a:r>
            <a:r>
              <a:rPr lang="el-GR" sz="2800" dirty="0">
                <a:solidFill>
                  <a:srgbClr val="8A0B08"/>
                </a:solidFill>
                <a:effectLst>
                  <a:outerShdw blurRad="38100" dist="38100" dir="2700000" algn="tl">
                    <a:srgbClr val="C0C0C0"/>
                  </a:outerShdw>
                </a:effectLst>
                <a:latin typeface="Comic Sans MS" pitchFamily="66" charset="0"/>
              </a:rPr>
              <a:t>ποιητική φάση </a:t>
            </a:r>
            <a:br>
              <a:rPr lang="el-GR" sz="2800" dirty="0">
                <a:solidFill>
                  <a:srgbClr val="8A0B08"/>
                </a:solidFill>
                <a:effectLst>
                  <a:outerShdw blurRad="38100" dist="38100" dir="2700000" algn="tl">
                    <a:srgbClr val="C0C0C0"/>
                  </a:outerShdw>
                </a:effectLst>
                <a:latin typeface="Comic Sans MS" pitchFamily="66" charset="0"/>
              </a:rPr>
            </a:br>
            <a:r>
              <a:rPr lang="el-GR" sz="2400" dirty="0">
                <a:solidFill>
                  <a:srgbClr val="8A0B08"/>
                </a:solidFill>
                <a:effectLst>
                  <a:outerShdw blurRad="38100" dist="38100" dir="2700000" algn="tl">
                    <a:srgbClr val="C0C0C0"/>
                  </a:outerShdw>
                </a:effectLst>
                <a:latin typeface="Comic Sans MS" pitchFamily="66" charset="0"/>
              </a:rPr>
              <a:t>(1988-2001)</a:t>
            </a:r>
          </a:p>
        </p:txBody>
      </p:sp>
      <p:sp>
        <p:nvSpPr>
          <p:cNvPr id="5123" name="Rectangle 3"/>
          <p:cNvSpPr>
            <a:spLocks noGrp="1" noChangeArrowheads="1"/>
          </p:cNvSpPr>
          <p:nvPr>
            <p:ph type="body" idx="1"/>
          </p:nvPr>
        </p:nvSpPr>
        <p:spPr>
          <a:xfrm>
            <a:off x="1115616" y="2924944"/>
            <a:ext cx="8028384" cy="3933056"/>
          </a:xfrm>
        </p:spPr>
        <p:txBody>
          <a:bodyPr/>
          <a:lstStyle/>
          <a:p>
            <a:r>
              <a:rPr lang="el-GR" sz="2400" b="1" i="1" dirty="0">
                <a:effectLst>
                  <a:outerShdw blurRad="38100" dist="38100" dir="2700000" algn="tl">
                    <a:srgbClr val="C0C0C0"/>
                  </a:outerShdw>
                </a:effectLst>
                <a:latin typeface="Garamond" pitchFamily="18" charset="0"/>
              </a:rPr>
              <a:t>Χαίρε ποτέ</a:t>
            </a:r>
            <a:r>
              <a:rPr lang="el-GR" sz="2400" b="1" dirty="0">
                <a:effectLst>
                  <a:outerShdw blurRad="38100" dist="38100" dir="2700000" algn="tl">
                    <a:srgbClr val="C0C0C0"/>
                  </a:outerShdw>
                </a:effectLst>
                <a:latin typeface="Garamond" pitchFamily="18" charset="0"/>
              </a:rPr>
              <a:t> 1988, </a:t>
            </a:r>
            <a:r>
              <a:rPr lang="el-GR" sz="2400" b="1" i="1" dirty="0">
                <a:effectLst>
                  <a:outerShdw blurRad="38100" dist="38100" dir="2700000" algn="tl">
                    <a:srgbClr val="C0C0C0"/>
                  </a:outerShdw>
                </a:effectLst>
                <a:latin typeface="Garamond" pitchFamily="18" charset="0"/>
              </a:rPr>
              <a:t>Η εφηβεία της λήθης </a:t>
            </a:r>
            <a:r>
              <a:rPr lang="el-GR" sz="2400" b="1" dirty="0">
                <a:effectLst>
                  <a:outerShdw blurRad="38100" dist="38100" dir="2700000" algn="tl">
                    <a:srgbClr val="C0C0C0"/>
                  </a:outerShdw>
                </a:effectLst>
                <a:latin typeface="Garamond" pitchFamily="18" charset="0"/>
              </a:rPr>
              <a:t>1994, </a:t>
            </a:r>
            <a:r>
              <a:rPr lang="el-GR" sz="2400" b="1" i="1" dirty="0">
                <a:effectLst>
                  <a:outerShdw blurRad="38100" dist="38100" dir="2700000" algn="tl">
                    <a:srgbClr val="C0C0C0"/>
                  </a:outerShdw>
                </a:effectLst>
                <a:latin typeface="Garamond" pitchFamily="18" charset="0"/>
              </a:rPr>
              <a:t>Ενός λεπτού μαζί</a:t>
            </a:r>
            <a:r>
              <a:rPr lang="el-GR" sz="2400" b="1" dirty="0">
                <a:effectLst>
                  <a:outerShdw blurRad="38100" dist="38100" dir="2700000" algn="tl">
                    <a:srgbClr val="C0C0C0"/>
                  </a:outerShdw>
                </a:effectLst>
                <a:latin typeface="Garamond" pitchFamily="18" charset="0"/>
              </a:rPr>
              <a:t> 1998, </a:t>
            </a:r>
            <a:r>
              <a:rPr lang="el-GR" sz="2400" b="1" i="1" dirty="0">
                <a:effectLst>
                  <a:outerShdw blurRad="38100" dist="38100" dir="2700000" algn="tl">
                    <a:srgbClr val="C0C0C0"/>
                  </a:outerShdw>
                </a:effectLst>
                <a:latin typeface="Garamond" pitchFamily="18" charset="0"/>
              </a:rPr>
              <a:t>Ήχος απομακρύνσεων</a:t>
            </a:r>
            <a:r>
              <a:rPr lang="el-GR" sz="2400" b="1" dirty="0">
                <a:effectLst>
                  <a:outerShdw blurRad="38100" dist="38100" dir="2700000" algn="tl">
                    <a:srgbClr val="C0C0C0"/>
                  </a:outerShdw>
                </a:effectLst>
                <a:latin typeface="Garamond" pitchFamily="18" charset="0"/>
              </a:rPr>
              <a:t> 2001 </a:t>
            </a:r>
          </a:p>
          <a:p>
            <a:r>
              <a:rPr lang="el-GR" sz="2800" b="1" dirty="0">
                <a:solidFill>
                  <a:srgbClr val="800000"/>
                </a:solidFill>
                <a:effectLst>
                  <a:outerShdw blurRad="38100" dist="38100" dir="2700000" algn="tl">
                    <a:srgbClr val="C0C0C0"/>
                  </a:outerShdw>
                </a:effectLst>
                <a:latin typeface="Garamond" pitchFamily="18" charset="0"/>
              </a:rPr>
              <a:t>Η ποίηση της Δημουλά δηλώνει κατάφαση στη ζωή και στον έρωτα, ως αντίβαρο στη θλίψη και την απώλεια. Η τεχνική της παγιώνεται και η γραφή της ωριμάζει. Η απουσία κλονίζει την ευαίσθητη σχέση της με τα πρόσωπα και τα πράγματα και η μοναξιά γίνεται δεύτερο σώμα.</a:t>
            </a:r>
          </a:p>
        </p:txBody>
      </p:sp>
      <p:pic>
        <p:nvPicPr>
          <p:cNvPr id="5126" name="Picture 6" descr="Dimoula 4"/>
          <p:cNvPicPr>
            <a:picLocks noChangeAspect="1" noChangeArrowheads="1"/>
          </p:cNvPicPr>
          <p:nvPr/>
        </p:nvPicPr>
        <p:blipFill>
          <a:blip r:embed="rId2" cstate="print"/>
          <a:srcRect/>
          <a:stretch>
            <a:fillRect/>
          </a:stretch>
        </p:blipFill>
        <p:spPr bwMode="auto">
          <a:xfrm>
            <a:off x="3734267" y="188913"/>
            <a:ext cx="5077946" cy="2303983"/>
          </a:xfrm>
          <a:prstGeom prst="rect">
            <a:avLst/>
          </a:prstGeom>
          <a:noFill/>
        </p:spPr>
      </p:pic>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0"/>
            <a:ext cx="8028384" cy="1052736"/>
          </a:xfrm>
        </p:spPr>
        <p:txBody>
          <a:bodyPr/>
          <a:lstStyle/>
          <a:p>
            <a:r>
              <a:rPr lang="el-GR" sz="4000" b="1" i="1" dirty="0" smtClean="0">
                <a:solidFill>
                  <a:schemeClr val="bg1"/>
                </a:solidFill>
                <a:latin typeface="Garamond" pitchFamily="18" charset="0"/>
              </a:rPr>
              <a:t>Σε λέω γυναίκα</a:t>
            </a:r>
            <a:br>
              <a:rPr lang="el-GR" sz="4000" b="1" i="1" dirty="0" smtClean="0">
                <a:solidFill>
                  <a:schemeClr val="bg1"/>
                </a:solidFill>
                <a:latin typeface="Garamond" pitchFamily="18" charset="0"/>
              </a:rPr>
            </a:br>
            <a:r>
              <a:rPr lang="el-GR" sz="4000" b="1" i="1" dirty="0" smtClean="0">
                <a:solidFill>
                  <a:schemeClr val="bg1"/>
                </a:solidFill>
                <a:latin typeface="Garamond" pitchFamily="18" charset="0"/>
              </a:rPr>
              <a:t> γιατί </a:t>
            </a:r>
            <a:r>
              <a:rPr lang="el-GR" sz="4000" b="1" i="1" dirty="0" err="1" smtClean="0">
                <a:solidFill>
                  <a:schemeClr val="bg1"/>
                </a:solidFill>
                <a:latin typeface="Garamond" pitchFamily="18" charset="0"/>
              </a:rPr>
              <a:t>είσ</a:t>
            </a:r>
            <a:r>
              <a:rPr lang="el-GR" sz="4000" b="1" i="1" dirty="0" smtClean="0">
                <a:solidFill>
                  <a:schemeClr val="bg1"/>
                </a:solidFill>
                <a:latin typeface="Garamond" pitchFamily="18" charset="0"/>
              </a:rPr>
              <a:t>’ αιχμάλωτη</a:t>
            </a:r>
            <a:endParaRPr lang="el-GR" sz="4000" b="1" dirty="0">
              <a:solidFill>
                <a:schemeClr val="bg1"/>
              </a:solidFill>
            </a:endParaRPr>
          </a:p>
        </p:txBody>
      </p:sp>
      <p:sp>
        <p:nvSpPr>
          <p:cNvPr id="3" name="2 - Θέση περιεχομένου"/>
          <p:cNvSpPr>
            <a:spLocks noGrp="1"/>
          </p:cNvSpPr>
          <p:nvPr>
            <p:ph idx="1"/>
          </p:nvPr>
        </p:nvSpPr>
        <p:spPr>
          <a:xfrm>
            <a:off x="1331640" y="1556792"/>
            <a:ext cx="7355160" cy="4968552"/>
          </a:xfrm>
        </p:spPr>
        <p:txBody>
          <a:bodyPr/>
          <a:lstStyle/>
          <a:p>
            <a:r>
              <a:rPr lang="el-GR" sz="2800" b="1" dirty="0" smtClean="0">
                <a:latin typeface="Garamond" pitchFamily="18" charset="0"/>
              </a:rPr>
              <a:t>Οι </a:t>
            </a:r>
            <a:r>
              <a:rPr lang="el-GR" sz="2800" b="1" dirty="0" smtClean="0">
                <a:latin typeface="Garamond" pitchFamily="18" charset="0"/>
              </a:rPr>
              <a:t>δύο τελευταίοι στίχοι του ποιήματος αντιτάσσουν στην </a:t>
            </a:r>
            <a:r>
              <a:rPr lang="el-GR" sz="2800" b="1" dirty="0" smtClean="0">
                <a:latin typeface="Garamond" pitchFamily="18" charset="0"/>
              </a:rPr>
              <a:t>(ηθελημένη;) άγνοια </a:t>
            </a:r>
            <a:r>
              <a:rPr lang="el-GR" sz="2800" b="1" dirty="0" smtClean="0">
                <a:latin typeface="Garamond" pitchFamily="18" charset="0"/>
              </a:rPr>
              <a:t>των άλλων την </a:t>
            </a:r>
            <a:r>
              <a:rPr lang="el-GR" sz="2800" b="1" dirty="0" smtClean="0">
                <a:solidFill>
                  <a:srgbClr val="C00000"/>
                </a:solidFill>
                <a:latin typeface="Garamond" pitchFamily="18" charset="0"/>
              </a:rPr>
              <a:t>κατηγορηματική γνώση </a:t>
            </a:r>
            <a:r>
              <a:rPr lang="el-GR" sz="2800" b="1" dirty="0" smtClean="0">
                <a:latin typeface="Garamond" pitchFamily="18" charset="0"/>
              </a:rPr>
              <a:t>της αφηγήτριας. </a:t>
            </a:r>
            <a:endParaRPr lang="el-GR" sz="2800" b="1" dirty="0" smtClean="0">
              <a:latin typeface="Garamond" pitchFamily="18" charset="0"/>
            </a:endParaRPr>
          </a:p>
          <a:p>
            <a:r>
              <a:rPr lang="el-GR" sz="2800" b="1" dirty="0" smtClean="0">
                <a:latin typeface="Garamond" pitchFamily="18" charset="0"/>
              </a:rPr>
              <a:t>Οι </a:t>
            </a:r>
            <a:r>
              <a:rPr lang="el-GR" sz="2800" b="1" dirty="0" smtClean="0">
                <a:latin typeface="Garamond" pitchFamily="18" charset="0"/>
              </a:rPr>
              <a:t>στίχοι αυτοί, που συνδέονται με τον τίτλο του ποιήματος και επεξηγούν τους δύο πρώτους στίχους, αποτελούν τη βασική ιδέα που διατρέχει το ποίημα: </a:t>
            </a:r>
            <a:r>
              <a:rPr lang="el-GR" sz="2800" b="1" dirty="0" smtClean="0">
                <a:solidFill>
                  <a:srgbClr val="8A0B08"/>
                </a:solidFill>
                <a:latin typeface="Garamond" pitchFamily="18" charset="0"/>
              </a:rPr>
              <a:t>στοιχείο αναγνώρισης της γυναίκας μέσα στους αιώνες είναι η κοινωνική </a:t>
            </a:r>
            <a:r>
              <a:rPr lang="el-GR" sz="2800" b="1" dirty="0" smtClean="0">
                <a:solidFill>
                  <a:srgbClr val="8A0B08"/>
                </a:solidFill>
                <a:latin typeface="Garamond" pitchFamily="18" charset="0"/>
              </a:rPr>
              <a:t>καταπίεση </a:t>
            </a:r>
            <a:r>
              <a:rPr lang="el-GR" sz="2800" b="1" dirty="0" smtClean="0">
                <a:solidFill>
                  <a:srgbClr val="8A0B08"/>
                </a:solidFill>
                <a:latin typeface="Garamond" pitchFamily="18" charset="0"/>
              </a:rPr>
              <a:t>που </a:t>
            </a:r>
            <a:r>
              <a:rPr lang="el-GR" sz="2800" b="1" dirty="0" smtClean="0">
                <a:solidFill>
                  <a:srgbClr val="8A0B08"/>
                </a:solidFill>
                <a:latin typeface="Garamond" pitchFamily="18" charset="0"/>
              </a:rPr>
              <a:t>προέρχεται </a:t>
            </a:r>
            <a:r>
              <a:rPr lang="el-GR" sz="2800" b="1" dirty="0" smtClean="0">
                <a:solidFill>
                  <a:srgbClr val="8A0B08"/>
                </a:solidFill>
                <a:latin typeface="Garamond" pitchFamily="18" charset="0"/>
              </a:rPr>
              <a:t>από τους πολλαπλούς ρόλους της. </a:t>
            </a:r>
          </a:p>
          <a:p>
            <a:endParaRPr lang="el-GR" sz="2800" dirty="0"/>
          </a:p>
        </p:txBody>
      </p:sp>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88640"/>
            <a:ext cx="8229600" cy="1143000"/>
          </a:xfrm>
        </p:spPr>
        <p:txBody>
          <a:bodyPr/>
          <a:lstStyle/>
          <a:p>
            <a:r>
              <a:rPr lang="el-GR" b="1" dirty="0" smtClean="0">
                <a:solidFill>
                  <a:schemeClr val="bg1"/>
                </a:solidFill>
                <a:latin typeface="Garamond" pitchFamily="18" charset="0"/>
              </a:rPr>
              <a:t>Η τεχνική του ποιήματος </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331640" y="1600200"/>
            <a:ext cx="7355160" cy="4781128"/>
          </a:xfrm>
        </p:spPr>
        <p:txBody>
          <a:bodyPr/>
          <a:lstStyle/>
          <a:p>
            <a:pPr>
              <a:buNone/>
            </a:pPr>
            <a:r>
              <a:rPr lang="el-GR" dirty="0" smtClean="0"/>
              <a:t>	 </a:t>
            </a:r>
            <a:r>
              <a:rPr lang="el-GR" sz="3600" b="1" dirty="0" smtClean="0">
                <a:latin typeface="Garamond" pitchFamily="18" charset="0"/>
              </a:rPr>
              <a:t>Ακολουθεί τη συνήθη τεχνική της Δημουλά: Το ποίημα </a:t>
            </a:r>
            <a:r>
              <a:rPr lang="el-GR" sz="3600" b="1" dirty="0" err="1" smtClean="0">
                <a:latin typeface="Garamond" pitchFamily="18" charset="0"/>
              </a:rPr>
              <a:t>αφορμάται</a:t>
            </a:r>
            <a:r>
              <a:rPr lang="el-GR" sz="3600" b="1" dirty="0" smtClean="0">
                <a:latin typeface="Garamond" pitchFamily="18" charset="0"/>
              </a:rPr>
              <a:t>  από κάτι απλό και καθημερινό, από ένα ασήμαντο ερέθισμα και στη συνέχεια το ποίημα αναπτύσσεται προοδευτικά  («</a:t>
            </a:r>
            <a:r>
              <a:rPr lang="el-GR" sz="3600" b="1" i="1" dirty="0" smtClean="0">
                <a:latin typeface="Garamond" pitchFamily="18" charset="0"/>
              </a:rPr>
              <a:t>πολλαπλασιαστική ευαισθησία</a:t>
            </a:r>
            <a:r>
              <a:rPr lang="el-GR" sz="3600" b="1" dirty="0" smtClean="0">
                <a:latin typeface="Garamond" pitchFamily="18" charset="0"/>
              </a:rPr>
              <a:t>») που αναπτύσσεται σταδιακά και καταλήγει στη </a:t>
            </a:r>
            <a:r>
              <a:rPr lang="el-GR" sz="3600" b="1" i="1" dirty="0" smtClean="0">
                <a:latin typeface="Garamond" pitchFamily="18" charset="0"/>
              </a:rPr>
              <a:t>«λυρική αφαίρεση»</a:t>
            </a:r>
            <a:r>
              <a:rPr lang="el-GR" sz="3600" b="1" dirty="0" smtClean="0">
                <a:latin typeface="Garamond" pitchFamily="18" charset="0"/>
              </a:rPr>
              <a:t>. </a:t>
            </a:r>
            <a:endParaRPr lang="el-GR" sz="36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60648"/>
            <a:ext cx="8100392" cy="882352"/>
          </a:xfrm>
        </p:spPr>
        <p:txBody>
          <a:bodyPr/>
          <a:lstStyle/>
          <a:p>
            <a:r>
              <a:rPr lang="el-GR" sz="3600" b="1" dirty="0" smtClean="0">
                <a:solidFill>
                  <a:schemeClr val="bg1"/>
                </a:solidFill>
                <a:latin typeface="Garamond" pitchFamily="18" charset="0"/>
              </a:rPr>
              <a:t>Η ποιητική αφήγηση - </a:t>
            </a:r>
            <a:br>
              <a:rPr lang="el-GR" sz="3600" b="1" dirty="0" smtClean="0">
                <a:solidFill>
                  <a:schemeClr val="bg1"/>
                </a:solidFill>
                <a:latin typeface="Garamond" pitchFamily="18" charset="0"/>
              </a:rPr>
            </a:br>
            <a:r>
              <a:rPr lang="el-GR" sz="3600" b="1" dirty="0" smtClean="0">
                <a:solidFill>
                  <a:schemeClr val="bg1"/>
                </a:solidFill>
                <a:latin typeface="Garamond" pitchFamily="18" charset="0"/>
              </a:rPr>
              <a:t>αφηγηματικοί τρόποι</a:t>
            </a:r>
            <a:br>
              <a:rPr lang="el-GR" sz="3600" b="1" dirty="0" smtClean="0">
                <a:solidFill>
                  <a:schemeClr val="bg1"/>
                </a:solidFill>
                <a:latin typeface="Garamond" pitchFamily="18" charset="0"/>
              </a:rPr>
            </a:br>
            <a:endParaRPr lang="el-GR" sz="3600" b="1" dirty="0">
              <a:solidFill>
                <a:schemeClr val="bg1"/>
              </a:solidFill>
              <a:latin typeface="Garamond" pitchFamily="18" charset="0"/>
            </a:endParaRPr>
          </a:p>
        </p:txBody>
      </p:sp>
      <p:sp>
        <p:nvSpPr>
          <p:cNvPr id="3" name="2 - Θέση περιεχομένου"/>
          <p:cNvSpPr>
            <a:spLocks noGrp="1"/>
          </p:cNvSpPr>
          <p:nvPr>
            <p:ph idx="1"/>
          </p:nvPr>
        </p:nvSpPr>
        <p:spPr>
          <a:xfrm>
            <a:off x="1259632" y="1196752"/>
            <a:ext cx="7427168" cy="5445224"/>
          </a:xfrm>
        </p:spPr>
        <p:txBody>
          <a:bodyPr/>
          <a:lstStyle/>
          <a:p>
            <a:r>
              <a:rPr lang="el-GR" sz="2800" b="1" dirty="0" smtClean="0">
                <a:latin typeface="Garamond" pitchFamily="18" charset="0"/>
              </a:rPr>
              <a:t>Δύο ρηματικά πρόσωπα εναλλάσσονται κυρίως στην ποιητική αφήγηση: το </a:t>
            </a:r>
            <a:r>
              <a:rPr lang="el-GR" sz="2800" b="1" dirty="0" err="1" smtClean="0">
                <a:latin typeface="Garamond" pitchFamily="18" charset="0"/>
              </a:rPr>
              <a:t>α΄</a:t>
            </a:r>
            <a:r>
              <a:rPr lang="el-GR" sz="2800" b="1" dirty="0" smtClean="0">
                <a:latin typeface="Garamond" pitchFamily="18" charset="0"/>
              </a:rPr>
              <a:t> και </a:t>
            </a:r>
            <a:r>
              <a:rPr lang="el-GR" sz="2800" b="1" dirty="0" err="1" smtClean="0">
                <a:latin typeface="Garamond" pitchFamily="18" charset="0"/>
              </a:rPr>
              <a:t>β΄</a:t>
            </a:r>
            <a:r>
              <a:rPr lang="el-GR" sz="2800" b="1" dirty="0" smtClean="0">
                <a:latin typeface="Garamond" pitchFamily="18" charset="0"/>
              </a:rPr>
              <a:t> ενικό:</a:t>
            </a:r>
          </a:p>
          <a:p>
            <a:pPr lvl="0"/>
            <a:r>
              <a:rPr lang="el-GR" sz="2800" b="1" dirty="0" smtClean="0">
                <a:latin typeface="Garamond" pitchFamily="18" charset="0"/>
              </a:rPr>
              <a:t>Το </a:t>
            </a:r>
            <a:r>
              <a:rPr lang="el-GR" sz="2800" b="1" dirty="0" err="1" smtClean="0">
                <a:latin typeface="Garamond" pitchFamily="18" charset="0"/>
              </a:rPr>
              <a:t>α΄πρόσωπο</a:t>
            </a:r>
            <a:r>
              <a:rPr lang="el-GR" sz="2800" b="1" dirty="0" smtClean="0">
                <a:latin typeface="Garamond" pitchFamily="18" charset="0"/>
              </a:rPr>
              <a:t> φανερώνει συμμετοχή του ποιητικού «εγώ» στην αφήγηση </a:t>
            </a:r>
            <a:r>
              <a:rPr lang="el-GR" sz="2800" b="1" i="1" dirty="0" smtClean="0">
                <a:latin typeface="Garamond" pitchFamily="18" charset="0"/>
              </a:rPr>
              <a:t>(</a:t>
            </a:r>
            <a:r>
              <a:rPr lang="el-GR" sz="2800" b="1" i="1" dirty="0" err="1" smtClean="0">
                <a:latin typeface="Garamond" pitchFamily="18" charset="0"/>
              </a:rPr>
              <a:t>πρωτοπρόσωπη</a:t>
            </a:r>
            <a:r>
              <a:rPr lang="el-GR" sz="2800" b="1" i="1" dirty="0" smtClean="0">
                <a:latin typeface="Garamond" pitchFamily="18" charset="0"/>
              </a:rPr>
              <a:t> αφήγηση </a:t>
            </a:r>
            <a:r>
              <a:rPr lang="el-GR" sz="2800" b="1" dirty="0" smtClean="0">
                <a:latin typeface="Garamond" pitchFamily="18" charset="0"/>
              </a:rPr>
              <a:t>με </a:t>
            </a:r>
            <a:r>
              <a:rPr lang="el-GR" sz="2800" b="1" i="1" dirty="0" smtClean="0">
                <a:latin typeface="Garamond" pitchFamily="18" charset="0"/>
              </a:rPr>
              <a:t>αφηγητή-παρατηρητή)</a:t>
            </a:r>
            <a:r>
              <a:rPr lang="el-GR" sz="2800" b="1" dirty="0" smtClean="0">
                <a:latin typeface="Garamond" pitchFamily="18" charset="0"/>
              </a:rPr>
              <a:t> και προβάλλει τον προσωπικό προβληματισμό του ποιητικού υποκειμένου και την ερμηνεία του </a:t>
            </a:r>
            <a:r>
              <a:rPr lang="el-GR" sz="2800" b="1" dirty="0" smtClean="0">
                <a:solidFill>
                  <a:srgbClr val="C00000"/>
                </a:solidFill>
                <a:latin typeface="Garamond" pitchFamily="18" charset="0"/>
              </a:rPr>
              <a:t>εικαστικού ερεθίσματος </a:t>
            </a:r>
            <a:r>
              <a:rPr lang="el-GR" sz="2800" b="1" dirty="0" smtClean="0">
                <a:latin typeface="Garamond" pitchFamily="18" charset="0"/>
              </a:rPr>
              <a:t>με βάση τα προσωπικά του βιώματα και τις σκέψεις του </a:t>
            </a:r>
            <a:r>
              <a:rPr lang="el-GR" sz="2800" b="1" i="1" dirty="0" smtClean="0">
                <a:latin typeface="Garamond" pitchFamily="18" charset="0"/>
              </a:rPr>
              <a:t>(«εγώ σε προσφωνώ», «εγώ σε λέω γυναίκα», «όσους πολλούς αιώνες σε γνωρίζω, / σε λέω γυναίκα»)</a:t>
            </a:r>
            <a:r>
              <a:rPr lang="el-GR" sz="2800" b="1" dirty="0" smtClean="0">
                <a:latin typeface="Garamond" pitchFamily="18" charset="0"/>
              </a:rPr>
              <a:t>. </a:t>
            </a:r>
          </a:p>
          <a:p>
            <a:endParaRPr lang="el-GR" sz="28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0"/>
            <a:ext cx="8229600" cy="1143000"/>
          </a:xfrm>
        </p:spPr>
        <p:txBody>
          <a:bodyPr/>
          <a:lstStyle/>
          <a:p>
            <a:r>
              <a:rPr lang="el-GR" b="1" dirty="0" smtClean="0">
                <a:solidFill>
                  <a:schemeClr val="bg1"/>
                </a:solidFill>
                <a:latin typeface="Garamond" pitchFamily="18" charset="0"/>
              </a:rPr>
              <a:t>Το </a:t>
            </a:r>
            <a:r>
              <a:rPr lang="el-GR" b="1" dirty="0" err="1" smtClean="0">
                <a:solidFill>
                  <a:schemeClr val="bg1"/>
                </a:solidFill>
                <a:latin typeface="Garamond" pitchFamily="18" charset="0"/>
              </a:rPr>
              <a:t>β΄</a:t>
            </a:r>
            <a:r>
              <a:rPr lang="el-GR" b="1" dirty="0" smtClean="0">
                <a:solidFill>
                  <a:schemeClr val="bg1"/>
                </a:solidFill>
                <a:latin typeface="Garamond" pitchFamily="18" charset="0"/>
              </a:rPr>
              <a:t> πρόσωπο </a:t>
            </a:r>
            <a:endParaRPr lang="el-GR" dirty="0">
              <a:solidFill>
                <a:schemeClr val="bg1"/>
              </a:solidFill>
            </a:endParaRPr>
          </a:p>
        </p:txBody>
      </p:sp>
      <p:sp>
        <p:nvSpPr>
          <p:cNvPr id="3" name="2 - Θέση περιεχομένου"/>
          <p:cNvSpPr>
            <a:spLocks noGrp="1"/>
          </p:cNvSpPr>
          <p:nvPr>
            <p:ph idx="1"/>
          </p:nvPr>
        </p:nvSpPr>
        <p:spPr>
          <a:xfrm>
            <a:off x="1115616" y="1412776"/>
            <a:ext cx="7571184" cy="4713387"/>
          </a:xfrm>
        </p:spPr>
        <p:txBody>
          <a:bodyPr/>
          <a:lstStyle/>
          <a:p>
            <a:pPr lvl="0"/>
            <a:r>
              <a:rPr lang="el-GR" sz="2400" b="1" dirty="0" smtClean="0">
                <a:latin typeface="Garamond" pitchFamily="18" charset="0"/>
              </a:rPr>
              <a:t>Δημιουργεί ένα κλίμα οικειότητας και «ταύτισης» με αυτό που εκπροσωπεί το άγαλμα, δηλαδή με το αιώνιο γυναικείο πάθος. </a:t>
            </a:r>
          </a:p>
          <a:p>
            <a:pPr lvl="0"/>
            <a:r>
              <a:rPr lang="el-GR" sz="2400" b="1" dirty="0" smtClean="0">
                <a:latin typeface="Garamond" pitchFamily="18" charset="0"/>
              </a:rPr>
              <a:t>Το ρηματικό αυτό πρόσωπο προσδίδει στο ποίημα τη μορφή δραματικού μονολόγου και παρουσιάζει την ιστορία και τους αγώνες της γυναίκας για την ελευθερία και την ισότητα</a:t>
            </a:r>
            <a:r>
              <a:rPr lang="el-GR" sz="2400" b="1" i="1" dirty="0" smtClean="0">
                <a:latin typeface="Garamond" pitchFamily="18" charset="0"/>
              </a:rPr>
              <a:t> </a:t>
            </a:r>
          </a:p>
          <a:p>
            <a:endParaRPr lang="el-GR" sz="2400" b="1" dirty="0" smtClean="0">
              <a:latin typeface="Garamond" pitchFamily="18" charset="0"/>
            </a:endParaRPr>
          </a:p>
          <a:p>
            <a:r>
              <a:rPr lang="el-GR" sz="2400" b="1" dirty="0" smtClean="0">
                <a:latin typeface="Garamond" pitchFamily="18" charset="0"/>
              </a:rPr>
              <a:t>Η εναλλαγή των προσώπων συμβάλλει στη ζωντάνια και την παραστατικότητα της ποιητικής αφήγησης. </a:t>
            </a:r>
          </a:p>
          <a:p>
            <a:endParaRPr lang="el-GR" sz="2400" b="1" dirty="0" smtClean="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188640"/>
            <a:ext cx="7869560" cy="1215008"/>
          </a:xfrm>
        </p:spPr>
        <p:txBody>
          <a:bodyPr/>
          <a:lstStyle/>
          <a:p>
            <a:pPr lvl="0"/>
            <a:r>
              <a:rPr lang="el-GR" sz="3200" b="1" dirty="0" smtClean="0">
                <a:solidFill>
                  <a:schemeClr val="bg1"/>
                </a:solidFill>
                <a:latin typeface="Garamond" pitchFamily="18" charset="0"/>
              </a:rPr>
              <a:t>Ποια στοιχεία του συγκεκριμένου ποιήματος παραπέμπουν στη γυναικεία γραφή;</a:t>
            </a:r>
            <a:r>
              <a:rPr lang="el-GR" dirty="0" smtClean="0"/>
              <a:t/>
            </a:r>
            <a:br>
              <a:rPr lang="el-GR" dirty="0" smtClean="0"/>
            </a:br>
            <a:endParaRPr lang="el-GR" dirty="0"/>
          </a:p>
        </p:txBody>
      </p:sp>
      <p:sp>
        <p:nvSpPr>
          <p:cNvPr id="3" name="2 - Θέση περιεχομένου"/>
          <p:cNvSpPr>
            <a:spLocks noGrp="1"/>
          </p:cNvSpPr>
          <p:nvPr>
            <p:ph idx="1"/>
          </p:nvPr>
        </p:nvSpPr>
        <p:spPr>
          <a:xfrm>
            <a:off x="1259632" y="1124744"/>
            <a:ext cx="7427168" cy="5400600"/>
          </a:xfrm>
        </p:spPr>
        <p:txBody>
          <a:bodyPr/>
          <a:lstStyle/>
          <a:p>
            <a:endParaRPr lang="el-GR" sz="1800" dirty="0" smtClean="0"/>
          </a:p>
          <a:p>
            <a:pPr>
              <a:buNone/>
            </a:pPr>
            <a:r>
              <a:rPr lang="el-GR" sz="2400" b="1" dirty="0" smtClean="0">
                <a:latin typeface="Garamond" pitchFamily="18" charset="0"/>
              </a:rPr>
              <a:t>	Το </a:t>
            </a:r>
            <a:r>
              <a:rPr lang="el-GR" sz="2400" b="1" dirty="0" smtClean="0">
                <a:latin typeface="Garamond" pitchFamily="18" charset="0"/>
              </a:rPr>
              <a:t>ποίημα φέρει ξεκάθαρα τη σφραγίδα της γυναικείας γραφής. Τα σημεία από τα οποία συνάγεται αυτό είναι: </a:t>
            </a:r>
          </a:p>
          <a:p>
            <a:pPr>
              <a:buNone/>
            </a:pPr>
            <a:r>
              <a:rPr lang="el-GR" sz="2400" b="1" dirty="0" smtClean="0">
                <a:latin typeface="Garamond" pitchFamily="18" charset="0"/>
              </a:rPr>
              <a:t> </a:t>
            </a:r>
          </a:p>
          <a:p>
            <a:r>
              <a:rPr lang="el-GR" sz="2400" b="1" dirty="0" smtClean="0">
                <a:solidFill>
                  <a:srgbClr val="C00000"/>
                </a:solidFill>
                <a:latin typeface="Garamond" pitchFamily="18" charset="0"/>
              </a:rPr>
              <a:t>Η </a:t>
            </a:r>
            <a:r>
              <a:rPr lang="el-GR" sz="2400" b="1" dirty="0" smtClean="0">
                <a:solidFill>
                  <a:srgbClr val="C00000"/>
                </a:solidFill>
                <a:latin typeface="Garamond" pitchFamily="18" charset="0"/>
              </a:rPr>
              <a:t>αλλιώτικη ματιά </a:t>
            </a:r>
            <a:r>
              <a:rPr lang="el-GR" sz="2400" b="1" dirty="0" smtClean="0">
                <a:latin typeface="Garamond" pitchFamily="18" charset="0"/>
              </a:rPr>
              <a:t>στην </a:t>
            </a:r>
            <a:r>
              <a:rPr lang="el-GR" sz="2400" b="1" dirty="0" smtClean="0">
                <a:latin typeface="Garamond" pitchFamily="18" charset="0"/>
              </a:rPr>
              <a:t>παράδοξη στάση και τα δεμένα χέρια του αγάλματος. </a:t>
            </a:r>
          </a:p>
          <a:p>
            <a:r>
              <a:rPr lang="el-GR" sz="2400" b="1" dirty="0" smtClean="0">
                <a:solidFill>
                  <a:srgbClr val="C00000"/>
                </a:solidFill>
                <a:latin typeface="Garamond" pitchFamily="18" charset="0"/>
              </a:rPr>
              <a:t>Η </a:t>
            </a:r>
            <a:r>
              <a:rPr lang="el-GR" sz="2400" b="1" dirty="0" smtClean="0">
                <a:solidFill>
                  <a:srgbClr val="C00000"/>
                </a:solidFill>
                <a:latin typeface="Garamond" pitchFamily="18" charset="0"/>
              </a:rPr>
              <a:t>σύνδεση της κίνησης του αγάλματος με το όνειρο</a:t>
            </a:r>
            <a:r>
              <a:rPr lang="el-GR" sz="2400" b="1" dirty="0" smtClean="0">
                <a:latin typeface="Garamond" pitchFamily="18" charset="0"/>
              </a:rPr>
              <a:t>, θέμα σημαντικό στην ποίηση της Δημουλά και στη ζωή των γυναικών. </a:t>
            </a:r>
          </a:p>
          <a:p>
            <a:r>
              <a:rPr lang="el-GR" sz="2400" b="1" dirty="0" smtClean="0">
                <a:solidFill>
                  <a:srgbClr val="C00000"/>
                </a:solidFill>
                <a:latin typeface="Garamond" pitchFamily="18" charset="0"/>
              </a:rPr>
              <a:t>Η </a:t>
            </a:r>
            <a:r>
              <a:rPr lang="el-GR" sz="2400" b="1" dirty="0" smtClean="0">
                <a:solidFill>
                  <a:srgbClr val="C00000"/>
                </a:solidFill>
                <a:latin typeface="Garamond" pitchFamily="18" charset="0"/>
              </a:rPr>
              <a:t>γυναικεία ευαισθησία </a:t>
            </a:r>
            <a:r>
              <a:rPr lang="el-GR" sz="2400" b="1" dirty="0" smtClean="0">
                <a:latin typeface="Garamond" pitchFamily="18" charset="0"/>
              </a:rPr>
              <a:t>με την οποία αναιρεί το ποιητικό υποκείμενο την ερμηνεία του δημιουργού και προσφωνεί το άγαλμα ως γυναίκα. </a:t>
            </a:r>
          </a:p>
          <a:p>
            <a:endParaRPr lang="el-GR" sz="24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0"/>
            <a:ext cx="7571184" cy="1417638"/>
          </a:xfrm>
        </p:spPr>
        <p:txBody>
          <a:bodyPr/>
          <a:lstStyle/>
          <a:p>
            <a:r>
              <a:rPr lang="el-GR" b="1" dirty="0" smtClean="0">
                <a:solidFill>
                  <a:schemeClr val="bg1"/>
                </a:solidFill>
                <a:latin typeface="Garamond" pitchFamily="18" charset="0"/>
              </a:rPr>
              <a:t>Η γυναικεία γραφή</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259632" y="1340768"/>
            <a:ext cx="7427168" cy="5184576"/>
          </a:xfrm>
        </p:spPr>
        <p:txBody>
          <a:bodyPr/>
          <a:lstStyle/>
          <a:p>
            <a:r>
              <a:rPr lang="el-GR" sz="2800" b="1" dirty="0" smtClean="0">
                <a:latin typeface="Garamond" pitchFamily="18" charset="0"/>
              </a:rPr>
              <a:t>δ) Η μελαγχολία των στίχων 16-19 για τη γυναίκα που δεν μπορεί να βιώσει με φυσικό και αρμονικό τρόπο τη ζωή. </a:t>
            </a:r>
          </a:p>
          <a:p>
            <a:r>
              <a:rPr lang="el-GR" sz="2800" b="1" dirty="0" smtClean="0">
                <a:latin typeface="Garamond" pitchFamily="18" charset="0"/>
              </a:rPr>
              <a:t>ε) Η αναφορά στο καταπιεσμένο </a:t>
            </a:r>
            <a:r>
              <a:rPr lang="el-GR" sz="2800" b="1" i="1" dirty="0" smtClean="0">
                <a:latin typeface="Garamond" pitchFamily="18" charset="0"/>
              </a:rPr>
              <a:t>«αίσθημα»</a:t>
            </a:r>
            <a:r>
              <a:rPr lang="el-GR" sz="2800" b="1" dirty="0" smtClean="0">
                <a:latin typeface="Garamond" pitchFamily="18" charset="0"/>
              </a:rPr>
              <a:t>, που συνήθως προσιδιάζει στις γυναίκες. </a:t>
            </a:r>
          </a:p>
          <a:p>
            <a:r>
              <a:rPr lang="el-GR" sz="2800" b="1" dirty="0" smtClean="0">
                <a:latin typeface="Garamond" pitchFamily="18" charset="0"/>
              </a:rPr>
              <a:t>στ) Η επισήμανση του ρόλου της μητρότητας που εκφράζουν οι γοφοί του αγάλματος και </a:t>
            </a:r>
          </a:p>
          <a:p>
            <a:r>
              <a:rPr lang="el-GR" sz="2800" b="1" dirty="0" smtClean="0">
                <a:latin typeface="Garamond" pitchFamily="18" charset="0"/>
              </a:rPr>
              <a:t>ζ) η κατηγορηματικότητα με την οποία εκφράζεται η διαμαρτυρία του ποιητικού υποκειμένου για τη γυναικεία αιχμαλωσία.</a:t>
            </a:r>
            <a:endParaRPr lang="el-GR" sz="2800" b="1" i="1" dirty="0" smtClean="0">
              <a:latin typeface="Garamond" pitchFamily="18" charset="0"/>
            </a:endParaRPr>
          </a:p>
          <a:p>
            <a:endParaRPr lang="el-GR" sz="2800" dirty="0"/>
          </a:p>
        </p:txBody>
      </p:sp>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259632" y="1124744"/>
            <a:ext cx="7488832" cy="4893647"/>
          </a:xfrm>
          <a:prstGeom prst="rect">
            <a:avLst/>
          </a:prstGeom>
        </p:spPr>
        <p:txBody>
          <a:bodyPr wrap="square">
            <a:spAutoFit/>
          </a:bodyPr>
          <a:lstStyle/>
          <a:p>
            <a:pPr lvl="0"/>
            <a:r>
              <a:rPr lang="el-GR" sz="2400" b="1" dirty="0" smtClean="0">
                <a:latin typeface="Garamond" pitchFamily="18" charset="0"/>
              </a:rPr>
              <a:t>Το άγαλμα της αλυσοδεμένης γυναίκας γίνεται στο ποίημα το σύμβολο της γυναικείας αιχμαλωσίας, που είναι αποτέλεσμα παγιωμένων κοινωνικών αντιλήψεων και συνθηκών. Είναι το σύμβολο της κάθε είδους καταπίεσης που έχουν υποστεί και εξακολουθούν να υφίστανται οι γυναίκες στην πορεία των αιώνων με βαρύ το φορτίο στους ώμους τους της κυοφορίας, γέννησης και ανατροφής των παιδιών, που δεν τους αφήνει περιθώρια για ελευθερία επιλογών. </a:t>
            </a:r>
          </a:p>
          <a:p>
            <a:pPr lvl="0"/>
            <a:r>
              <a:rPr lang="el-GR" sz="2400" b="1" dirty="0" smtClean="0">
                <a:latin typeface="Garamond" pitchFamily="18" charset="0"/>
              </a:rPr>
              <a:t>Η ειρωνεία σχετικά με την κατακτημένη ισότητα των δύο φύλων είναι αισθητή. Προφανώς η αφηγήτρια δεν θεωρεί ότι υπάρχει αυτή η ισότητα, εφ’ όσον οι ρόλοι των δύο φύλων είναι απόλυτα διακριτοί.</a:t>
            </a:r>
            <a:endParaRPr lang="el-GR" sz="2400" b="1" dirty="0">
              <a:latin typeface="Garamond" pitchFamily="18" charset="0"/>
            </a:endParaRPr>
          </a:p>
        </p:txBody>
      </p:sp>
      <p:sp>
        <p:nvSpPr>
          <p:cNvPr id="3" name="2 - Τίτλος"/>
          <p:cNvSpPr>
            <a:spLocks noGrp="1"/>
          </p:cNvSpPr>
          <p:nvPr>
            <p:ph type="title"/>
          </p:nvPr>
        </p:nvSpPr>
        <p:spPr>
          <a:xfrm>
            <a:off x="1115616" y="274638"/>
            <a:ext cx="7571184" cy="562074"/>
          </a:xfrm>
        </p:spPr>
        <p:txBody>
          <a:bodyPr/>
          <a:lstStyle/>
          <a:p>
            <a:r>
              <a:rPr lang="el-GR" sz="4000" b="1" dirty="0" smtClean="0">
                <a:solidFill>
                  <a:schemeClr val="bg1"/>
                </a:solidFill>
                <a:latin typeface="Garamond" pitchFamily="18" charset="0"/>
              </a:rPr>
              <a:t>Ο συμβολισμός του αγάλματος</a:t>
            </a:r>
            <a:endParaRPr lang="el-GR" sz="4000" b="1" dirty="0">
              <a:solidFill>
                <a:schemeClr val="bg1"/>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74638"/>
            <a:ext cx="8003232" cy="706090"/>
          </a:xfrm>
        </p:spPr>
        <p:txBody>
          <a:bodyPr/>
          <a:lstStyle/>
          <a:p>
            <a:r>
              <a:rPr lang="el-GR" b="1" dirty="0" smtClean="0">
                <a:solidFill>
                  <a:schemeClr val="bg1"/>
                </a:solidFill>
                <a:latin typeface="Garamond" pitchFamily="18" charset="0"/>
              </a:rPr>
              <a:t>Οι συμβολισμοί</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187624" y="1124744"/>
            <a:ext cx="7499176" cy="5472608"/>
          </a:xfrm>
        </p:spPr>
        <p:txBody>
          <a:bodyPr/>
          <a:lstStyle/>
          <a:p>
            <a:pPr>
              <a:buFont typeface="Wingdings" pitchFamily="2" charset="2"/>
              <a:buChar char="§"/>
            </a:pPr>
            <a:r>
              <a:rPr lang="el-GR" sz="2400" b="1" dirty="0" smtClean="0">
                <a:latin typeface="Garamond" pitchFamily="18" charset="0"/>
              </a:rPr>
              <a:t>Τα </a:t>
            </a:r>
            <a:r>
              <a:rPr lang="el-GR" sz="2400" b="1" dirty="0" smtClean="0">
                <a:latin typeface="Garamond" pitchFamily="18" charset="0"/>
              </a:rPr>
              <a:t>δεμένα χέρια συμβολίζουν την κοινωνική καταπίεση των γυναικών.</a:t>
            </a:r>
          </a:p>
          <a:p>
            <a:pPr lvl="0"/>
            <a:r>
              <a:rPr lang="el-GR" sz="2400" b="1" dirty="0" smtClean="0">
                <a:latin typeface="Garamond" pitchFamily="18" charset="0"/>
              </a:rPr>
              <a:t>Ο γλύπτης εκφράζει τον «αποδέκτη» και «εκτελεστή» των κοινωνικών συμβάσεων.</a:t>
            </a:r>
          </a:p>
          <a:p>
            <a:pPr lvl="0"/>
            <a:r>
              <a:rPr lang="el-GR" sz="2400" b="1" dirty="0" smtClean="0">
                <a:latin typeface="Garamond" pitchFamily="18" charset="0"/>
              </a:rPr>
              <a:t>Το μαρμάρινο σκοινί συμβολίζει μια </a:t>
            </a:r>
            <a:r>
              <a:rPr lang="el-GR" sz="2400" b="1" dirty="0" smtClean="0">
                <a:latin typeface="Garamond" pitchFamily="18" charset="0"/>
              </a:rPr>
              <a:t>ιστορικά παγιωμένη κατάσταση</a:t>
            </a:r>
            <a:r>
              <a:rPr lang="el-GR" sz="2400" b="1" dirty="0" smtClean="0">
                <a:latin typeface="Garamond" pitchFamily="18" charset="0"/>
              </a:rPr>
              <a:t>.</a:t>
            </a:r>
          </a:p>
          <a:p>
            <a:pPr lvl="0"/>
            <a:r>
              <a:rPr lang="el-GR" sz="2400" b="1" dirty="0" smtClean="0">
                <a:latin typeface="Garamond" pitchFamily="18" charset="0"/>
              </a:rPr>
              <a:t>Το ζύγισμα της βροχής και της μαργαρίτας απεικονίζει την ομορφιά της ζωής που δεν μπορεί να βιώσει η γυναίκα. </a:t>
            </a:r>
          </a:p>
          <a:p>
            <a:pPr lvl="0"/>
            <a:r>
              <a:rPr lang="el-GR" sz="2400" b="1" dirty="0" smtClean="0">
                <a:latin typeface="Garamond" pitchFamily="18" charset="0"/>
              </a:rPr>
              <a:t>Ο Άργος δείχνει την αναγκαστική τήρηση των κοινωνικών τύπων.</a:t>
            </a:r>
          </a:p>
          <a:p>
            <a:pPr lvl="0"/>
            <a:r>
              <a:rPr lang="el-GR" sz="2400" b="1" dirty="0" smtClean="0">
                <a:latin typeface="Garamond" pitchFamily="18" charset="0"/>
              </a:rPr>
              <a:t>Οι γοφοί του αγάλματος προβάλλουν το δεσμευτικό ρόλο της μητρότητας. </a:t>
            </a:r>
          </a:p>
          <a:p>
            <a:endParaRPr lang="el-GR" sz="24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0"/>
            <a:ext cx="7956376" cy="936104"/>
          </a:xfrm>
        </p:spPr>
        <p:txBody>
          <a:bodyPr/>
          <a:lstStyle/>
          <a:p>
            <a:r>
              <a:rPr lang="el-GR" sz="2800" b="1" dirty="0" smtClean="0">
                <a:solidFill>
                  <a:schemeClr val="bg1"/>
                </a:solidFill>
                <a:latin typeface="Garamond" pitchFamily="18" charset="0"/>
              </a:rPr>
              <a:t>Γιατί η αφηγήτρια θεωρεί αιχμάλωτη τη γυναίκα; </a:t>
            </a:r>
            <a:endParaRPr lang="el-GR" sz="2800" b="1" dirty="0">
              <a:solidFill>
                <a:schemeClr val="bg1"/>
              </a:solidFill>
              <a:latin typeface="Garamond" pitchFamily="18" charset="0"/>
            </a:endParaRPr>
          </a:p>
        </p:txBody>
      </p:sp>
      <p:sp>
        <p:nvSpPr>
          <p:cNvPr id="3" name="2 - Θέση περιεχομένου"/>
          <p:cNvSpPr>
            <a:spLocks noGrp="1"/>
          </p:cNvSpPr>
          <p:nvPr>
            <p:ph idx="1"/>
          </p:nvPr>
        </p:nvSpPr>
        <p:spPr>
          <a:xfrm>
            <a:off x="1259632" y="1268760"/>
            <a:ext cx="7884368" cy="5328592"/>
          </a:xfrm>
        </p:spPr>
        <p:txBody>
          <a:bodyPr/>
          <a:lstStyle/>
          <a:p>
            <a:r>
              <a:rPr lang="el-GR" b="1" dirty="0" smtClean="0">
                <a:latin typeface="Garamond" pitchFamily="18" charset="0"/>
              </a:rPr>
              <a:t>Η γυναίκα στερήθηκε από την αρχή της ιστορίας της την ελευθερία και την ισότητα. Της αποδόθηκε μόνο ο ρόλος της κυοφορίας, της γέννησης και της ανατροφής των παιδιών στερώντας της το δικαίωμα επιλογής. </a:t>
            </a:r>
            <a:endParaRPr lang="el-GR" b="1" dirty="0" smtClean="0">
              <a:latin typeface="Garamond" pitchFamily="18" charset="0"/>
            </a:endParaRPr>
          </a:p>
          <a:p>
            <a:r>
              <a:rPr lang="el-GR" b="1" dirty="0" smtClean="0">
                <a:latin typeface="Garamond" pitchFamily="18" charset="0"/>
              </a:rPr>
              <a:t>Η </a:t>
            </a:r>
            <a:r>
              <a:rPr lang="el-GR" b="1" dirty="0" smtClean="0">
                <a:latin typeface="Garamond" pitchFamily="18" charset="0"/>
              </a:rPr>
              <a:t>ποιήτρια θεωρεί «αιχμάλωτο» το γυναικείο φύλο που δεν κατάφερε ποτέ να διαφεντεύει τη μοίρα του και να απολαμβάνει τα ίδια δικαιώματα και ελευθερίες με το ανδρικό φύλο. </a:t>
            </a:r>
          </a:p>
          <a:p>
            <a:endParaRPr lang="el-GR"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35696" y="0"/>
            <a:ext cx="7005464" cy="764704"/>
          </a:xfrm>
        </p:spPr>
        <p:txBody>
          <a:bodyPr/>
          <a:lstStyle/>
          <a:p>
            <a:r>
              <a:rPr lang="el-GR" b="1" dirty="0" smtClean="0">
                <a:solidFill>
                  <a:schemeClr val="bg1"/>
                </a:solidFill>
                <a:latin typeface="Garamond" pitchFamily="18" charset="0"/>
              </a:rPr>
              <a:t>Σχήματα λόγου</a:t>
            </a:r>
            <a:endParaRPr lang="el-GR" b="1" dirty="0">
              <a:solidFill>
                <a:schemeClr val="bg1"/>
              </a:solidFill>
              <a:latin typeface="Garamond" pitchFamily="18" charset="0"/>
            </a:endParaRPr>
          </a:p>
        </p:txBody>
      </p:sp>
      <p:sp>
        <p:nvSpPr>
          <p:cNvPr id="3" name="2 - Θέση περιεχομένου"/>
          <p:cNvSpPr>
            <a:spLocks noGrp="1"/>
          </p:cNvSpPr>
          <p:nvPr>
            <p:ph idx="1"/>
          </p:nvPr>
        </p:nvSpPr>
        <p:spPr>
          <a:xfrm>
            <a:off x="1187624" y="1124744"/>
            <a:ext cx="7956376" cy="5733256"/>
          </a:xfrm>
        </p:spPr>
        <p:txBody>
          <a:bodyPr/>
          <a:lstStyle/>
          <a:p>
            <a:pPr>
              <a:buNone/>
            </a:pPr>
            <a:r>
              <a:rPr lang="el-GR" dirty="0" smtClean="0"/>
              <a:t>	</a:t>
            </a:r>
            <a:r>
              <a:rPr lang="el-GR" sz="2000" b="1" dirty="0" smtClean="0">
                <a:solidFill>
                  <a:srgbClr val="8A0B08"/>
                </a:solidFill>
                <a:latin typeface="Garamond" pitchFamily="18" charset="0"/>
              </a:rPr>
              <a:t>Η προσωποποίηση </a:t>
            </a:r>
            <a:r>
              <a:rPr lang="el-GR" sz="2000" b="1" dirty="0" smtClean="0">
                <a:latin typeface="Garamond" pitchFamily="18" charset="0"/>
              </a:rPr>
              <a:t>του αγάλματος</a:t>
            </a:r>
          </a:p>
          <a:p>
            <a:pPr lvl="0"/>
            <a:r>
              <a:rPr lang="el-GR" sz="2000" b="1" dirty="0" smtClean="0">
                <a:solidFill>
                  <a:srgbClr val="8A0B08"/>
                </a:solidFill>
                <a:latin typeface="Garamond" pitchFamily="18" charset="0"/>
              </a:rPr>
              <a:t>Οι εικόνες (</a:t>
            </a:r>
            <a:r>
              <a:rPr lang="el-GR" sz="2000" b="1" dirty="0" smtClean="0">
                <a:latin typeface="Garamond" pitchFamily="18" charset="0"/>
              </a:rPr>
              <a:t>η στάση του αγάλματος στο πάρκο, τα δεμένα του χέρια)</a:t>
            </a:r>
          </a:p>
          <a:p>
            <a:pPr lvl="0"/>
            <a:r>
              <a:rPr lang="el-GR" sz="2000" b="1" dirty="0" smtClean="0">
                <a:solidFill>
                  <a:srgbClr val="8A0B08"/>
                </a:solidFill>
                <a:latin typeface="Garamond" pitchFamily="18" charset="0"/>
              </a:rPr>
              <a:t>Οι μεταφορές </a:t>
            </a:r>
            <a:r>
              <a:rPr lang="el-GR" sz="2000" b="1" i="1" dirty="0" smtClean="0">
                <a:latin typeface="Garamond" pitchFamily="18" charset="0"/>
              </a:rPr>
              <a:t>(«Δεν μπορείς /  ούτε μια βροχή να ζυγίσεις στο χέρι σου / ούτε μια ελαφριά μαργαρίτα», «καλή σοδειά ακινησίας»)</a:t>
            </a:r>
            <a:endParaRPr lang="el-GR" sz="2000" b="1" dirty="0" smtClean="0">
              <a:latin typeface="Garamond" pitchFamily="18" charset="0"/>
            </a:endParaRPr>
          </a:p>
          <a:p>
            <a:pPr lvl="0"/>
            <a:r>
              <a:rPr lang="el-GR" sz="2000" b="1" dirty="0" smtClean="0">
                <a:solidFill>
                  <a:srgbClr val="8A0B08"/>
                </a:solidFill>
                <a:latin typeface="Garamond" pitchFamily="18" charset="0"/>
              </a:rPr>
              <a:t>Οι επαναλήψεις </a:t>
            </a:r>
            <a:r>
              <a:rPr lang="el-GR" sz="2000" b="1" i="1" dirty="0" smtClean="0">
                <a:latin typeface="Garamond" pitchFamily="18" charset="0"/>
              </a:rPr>
              <a:t>(«όλοι σε λένε κατευθείαν άγαλμα, / εγώ σε προσφωνώ γυναίκα κατευθείαν», «εγώ σε λέω γυναίκα αμέσως», «σε λέω γυναίκα / σε λέω γυναίκα / </a:t>
            </a:r>
            <a:r>
              <a:rPr lang="el-GR" sz="2000" b="1" i="1" dirty="0" err="1" smtClean="0">
                <a:latin typeface="Garamond" pitchFamily="18" charset="0"/>
              </a:rPr>
              <a:t>γιατ</a:t>
            </a:r>
            <a:r>
              <a:rPr lang="el-GR" sz="2000" b="1" i="1" dirty="0" smtClean="0">
                <a:latin typeface="Garamond" pitchFamily="18" charset="0"/>
              </a:rPr>
              <a:t>’ </a:t>
            </a:r>
            <a:r>
              <a:rPr lang="el-GR" sz="2000" b="1" i="1" dirty="0" err="1" smtClean="0">
                <a:latin typeface="Garamond" pitchFamily="18" charset="0"/>
              </a:rPr>
              <a:t>είσ</a:t>
            </a:r>
            <a:r>
              <a:rPr lang="el-GR" sz="2000" b="1" i="1" dirty="0" smtClean="0">
                <a:latin typeface="Garamond" pitchFamily="18" charset="0"/>
              </a:rPr>
              <a:t>’ αιχμάλωτη»)</a:t>
            </a:r>
            <a:endParaRPr lang="el-GR" sz="2000" b="1" dirty="0" smtClean="0">
              <a:latin typeface="Garamond" pitchFamily="18" charset="0"/>
            </a:endParaRPr>
          </a:p>
          <a:p>
            <a:pPr lvl="0"/>
            <a:r>
              <a:rPr lang="el-GR" sz="2000" b="1" dirty="0" smtClean="0">
                <a:latin typeface="Garamond" pitchFamily="18" charset="0"/>
              </a:rPr>
              <a:t>Οι ευρηματικές και </a:t>
            </a:r>
            <a:r>
              <a:rPr lang="el-GR" sz="2000" b="1" dirty="0" smtClean="0">
                <a:solidFill>
                  <a:srgbClr val="8A0B08"/>
                </a:solidFill>
                <a:latin typeface="Garamond" pitchFamily="18" charset="0"/>
              </a:rPr>
              <a:t>απροσδόκητες συζεύξεις λέξεων </a:t>
            </a:r>
            <a:r>
              <a:rPr lang="el-GR" sz="2000" b="1" i="1" dirty="0" smtClean="0">
                <a:latin typeface="Garamond" pitchFamily="18" charset="0"/>
              </a:rPr>
              <a:t>(«μες στην κοσμογονία των μαρμάρων», «ευγονία αγαλμάτων», «καλή σοδειά ακινησίας»)</a:t>
            </a:r>
            <a:endParaRPr lang="el-GR" sz="2000" b="1" dirty="0" smtClean="0">
              <a:latin typeface="Garamond" pitchFamily="18" charset="0"/>
            </a:endParaRPr>
          </a:p>
          <a:p>
            <a:pPr lvl="0"/>
            <a:r>
              <a:rPr lang="el-GR" sz="2000" b="1" dirty="0" smtClean="0">
                <a:solidFill>
                  <a:srgbClr val="8A0B08"/>
                </a:solidFill>
                <a:latin typeface="Garamond" pitchFamily="18" charset="0"/>
              </a:rPr>
              <a:t>Οι αντιθέσεις </a:t>
            </a:r>
            <a:r>
              <a:rPr lang="el-GR" sz="2000" b="1" dirty="0" smtClean="0">
                <a:latin typeface="Garamond" pitchFamily="18" charset="0"/>
              </a:rPr>
              <a:t>(στ.1-2, 4-8, 31-32)</a:t>
            </a:r>
          </a:p>
          <a:p>
            <a:pPr lvl="0"/>
            <a:r>
              <a:rPr lang="el-GR" sz="2000" b="1" dirty="0" smtClean="0">
                <a:solidFill>
                  <a:srgbClr val="8A0B08"/>
                </a:solidFill>
                <a:latin typeface="Garamond" pitchFamily="18" charset="0"/>
              </a:rPr>
              <a:t>Το σχήμα άρσης και θέσης </a:t>
            </a:r>
            <a:r>
              <a:rPr lang="el-GR" sz="2000" b="1" dirty="0" smtClean="0">
                <a:latin typeface="Garamond" pitchFamily="18" charset="0"/>
              </a:rPr>
              <a:t>(στ. 33-37)</a:t>
            </a:r>
          </a:p>
          <a:p>
            <a:r>
              <a:rPr lang="el-GR" sz="2000" b="1" dirty="0" smtClean="0">
                <a:solidFill>
                  <a:srgbClr val="8A0B08"/>
                </a:solidFill>
                <a:latin typeface="Garamond" pitchFamily="18" charset="0"/>
              </a:rPr>
              <a:t>Το χιαστό</a:t>
            </a:r>
          </a:p>
          <a:p>
            <a:r>
              <a:rPr lang="el-GR" sz="2000" b="1" dirty="0" smtClean="0">
                <a:solidFill>
                  <a:srgbClr val="8A0B08"/>
                </a:solidFill>
                <a:latin typeface="Garamond" pitchFamily="18" charset="0"/>
              </a:rPr>
              <a:t>Ο κύκλος</a:t>
            </a:r>
            <a:endParaRPr lang="el-GR" sz="2000" b="1" dirty="0">
              <a:solidFill>
                <a:srgbClr val="8A0B08"/>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827584" y="188640"/>
            <a:ext cx="7859216" cy="792088"/>
          </a:xfrm>
        </p:spPr>
        <p:txBody>
          <a:bodyPr/>
          <a:lstStyle/>
          <a:p>
            <a:r>
              <a:rPr lang="el-GR" sz="3600" b="1" dirty="0">
                <a:solidFill>
                  <a:schemeClr val="bg1"/>
                </a:solidFill>
                <a:latin typeface="Garamond" pitchFamily="18" charset="0"/>
              </a:rPr>
              <a:t>Η τέταρτη ποιητική φάση </a:t>
            </a:r>
            <a:br>
              <a:rPr lang="el-GR" sz="3600" b="1" dirty="0">
                <a:solidFill>
                  <a:schemeClr val="bg1"/>
                </a:solidFill>
                <a:latin typeface="Garamond" pitchFamily="18" charset="0"/>
              </a:rPr>
            </a:br>
            <a:r>
              <a:rPr lang="el-GR" sz="3600" b="1" dirty="0">
                <a:solidFill>
                  <a:schemeClr val="bg1"/>
                </a:solidFill>
                <a:latin typeface="Garamond" pitchFamily="18" charset="0"/>
              </a:rPr>
              <a:t>(</a:t>
            </a:r>
            <a:r>
              <a:rPr lang="el-GR" sz="3600" b="1" dirty="0" smtClean="0">
                <a:solidFill>
                  <a:schemeClr val="bg1"/>
                </a:solidFill>
                <a:latin typeface="Garamond" pitchFamily="18" charset="0"/>
              </a:rPr>
              <a:t>2005-2010)</a:t>
            </a:r>
            <a:endParaRPr lang="el-GR" sz="3600" b="1" dirty="0">
              <a:solidFill>
                <a:schemeClr val="bg1"/>
              </a:solidFill>
              <a:latin typeface="Garamond" pitchFamily="18" charset="0"/>
            </a:endParaRPr>
          </a:p>
        </p:txBody>
      </p:sp>
      <p:sp>
        <p:nvSpPr>
          <p:cNvPr id="182275" name="Rectangle 3"/>
          <p:cNvSpPr>
            <a:spLocks noGrp="1" noChangeArrowheads="1"/>
          </p:cNvSpPr>
          <p:nvPr>
            <p:ph type="body" idx="1"/>
          </p:nvPr>
        </p:nvSpPr>
        <p:spPr>
          <a:xfrm>
            <a:off x="3923928" y="1124744"/>
            <a:ext cx="5220072" cy="5445224"/>
          </a:xfrm>
        </p:spPr>
        <p:txBody>
          <a:bodyPr/>
          <a:lstStyle/>
          <a:p>
            <a:pPr>
              <a:lnSpc>
                <a:spcPct val="90000"/>
              </a:lnSpc>
            </a:pPr>
            <a:r>
              <a:rPr lang="el-GR" b="1" i="1" dirty="0">
                <a:latin typeface="Garamond" pitchFamily="18" charset="0"/>
              </a:rPr>
              <a:t>Χλόη θερμοκηπίου</a:t>
            </a:r>
            <a:r>
              <a:rPr lang="el-GR" b="1" dirty="0">
                <a:latin typeface="Garamond" pitchFamily="18" charset="0"/>
              </a:rPr>
              <a:t> 2005, </a:t>
            </a:r>
            <a:r>
              <a:rPr lang="el-GR" b="1" i="1" dirty="0">
                <a:latin typeface="Garamond" pitchFamily="18" charset="0"/>
              </a:rPr>
              <a:t>Μεταφερθήκαμε παραπλεύρως</a:t>
            </a:r>
            <a:r>
              <a:rPr lang="el-GR" b="1" dirty="0">
                <a:latin typeface="Garamond" pitchFamily="18" charset="0"/>
              </a:rPr>
              <a:t>, </a:t>
            </a:r>
            <a:r>
              <a:rPr lang="el-GR" b="1" dirty="0" smtClean="0">
                <a:latin typeface="Garamond" pitchFamily="18" charset="0"/>
              </a:rPr>
              <a:t>2007, </a:t>
            </a:r>
            <a:r>
              <a:rPr lang="el-GR" b="1" i="1" dirty="0" smtClean="0">
                <a:latin typeface="Garamond" pitchFamily="18" charset="0"/>
              </a:rPr>
              <a:t>Τα εύρετρα</a:t>
            </a:r>
            <a:r>
              <a:rPr lang="el-GR" b="1" dirty="0" smtClean="0">
                <a:latin typeface="Garamond" pitchFamily="18" charset="0"/>
              </a:rPr>
              <a:t>, 2010.</a:t>
            </a:r>
            <a:endParaRPr lang="el-GR" b="1" dirty="0">
              <a:latin typeface="Garamond" pitchFamily="18" charset="0"/>
            </a:endParaRPr>
          </a:p>
          <a:p>
            <a:pPr>
              <a:lnSpc>
                <a:spcPct val="90000"/>
              </a:lnSpc>
            </a:pPr>
            <a:r>
              <a:rPr lang="el-GR" b="1" dirty="0">
                <a:solidFill>
                  <a:srgbClr val="800000"/>
                </a:solidFill>
                <a:latin typeface="Garamond" pitchFamily="18" charset="0"/>
              </a:rPr>
              <a:t>Ψύχραιμη, με τη συνήθη πικρή φιλοπαίγμονα διάθεση και ματιά της, η ποιήτρια θίγει τα κακώς κείμενα της καθημερινότητάς μας, τις ποιητικές </a:t>
            </a:r>
            <a:r>
              <a:rPr lang="el-GR" b="1" dirty="0" err="1">
                <a:solidFill>
                  <a:srgbClr val="800000"/>
                </a:solidFill>
                <a:latin typeface="Garamond" pitchFamily="18" charset="0"/>
              </a:rPr>
              <a:t>ίντρικες</a:t>
            </a:r>
            <a:r>
              <a:rPr lang="el-GR" b="1" dirty="0">
                <a:solidFill>
                  <a:srgbClr val="800000"/>
                </a:solidFill>
                <a:latin typeface="Garamond" pitchFamily="18" charset="0"/>
              </a:rPr>
              <a:t> και τη μικροψυχία των ανθρώπων.</a:t>
            </a:r>
          </a:p>
          <a:p>
            <a:pPr>
              <a:lnSpc>
                <a:spcPct val="90000"/>
              </a:lnSpc>
            </a:pPr>
            <a:endParaRPr lang="el-GR" sz="3600" b="1" dirty="0">
              <a:solidFill>
                <a:srgbClr val="800000"/>
              </a:solidFill>
              <a:latin typeface="Garamond" pitchFamily="18" charset="0"/>
            </a:endParaRPr>
          </a:p>
        </p:txBody>
      </p:sp>
      <p:pic>
        <p:nvPicPr>
          <p:cNvPr id="63489" name="Picture 1" descr="C:\Users\Agathi\Desktop\ΔΗΜΟΥΛΑ\4.jpg"/>
          <p:cNvPicPr>
            <a:picLocks noChangeAspect="1" noChangeArrowheads="1"/>
          </p:cNvPicPr>
          <p:nvPr/>
        </p:nvPicPr>
        <p:blipFill>
          <a:blip r:embed="rId2" cstate="print"/>
          <a:srcRect/>
          <a:stretch>
            <a:fillRect/>
          </a:stretch>
        </p:blipFill>
        <p:spPr bwMode="auto">
          <a:xfrm>
            <a:off x="1259632" y="1916832"/>
            <a:ext cx="2497778" cy="3672408"/>
          </a:xfrm>
          <a:prstGeom prst="rect">
            <a:avLst/>
          </a:prstGeom>
          <a:noFill/>
        </p:spPr>
      </p:pic>
    </p:spTree>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35000" b="-35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0" y="1340768"/>
            <a:ext cx="4038600" cy="4958011"/>
          </a:xfrm>
        </p:spPr>
        <p:txBody>
          <a:bodyPr/>
          <a:lstStyle/>
          <a:p>
            <a:pPr>
              <a:buNone/>
            </a:pPr>
            <a:r>
              <a:rPr lang="el-GR" b="1" dirty="0" smtClean="0"/>
              <a:t>	</a:t>
            </a:r>
            <a:r>
              <a:rPr lang="el-GR" b="1" dirty="0" smtClean="0">
                <a:latin typeface="Garamond" pitchFamily="18" charset="0"/>
              </a:rPr>
              <a:t>«Η αιχμαλωσία της έχει σχέση με την ίδια τη φύση της γυναίκας: </a:t>
            </a:r>
            <a:r>
              <a:rPr lang="el-GR" b="1" dirty="0" err="1" smtClean="0">
                <a:latin typeface="Garamond" pitchFamily="18" charset="0"/>
              </a:rPr>
              <a:t>ό,τι</a:t>
            </a:r>
            <a:r>
              <a:rPr lang="el-GR" b="1" dirty="0" smtClean="0">
                <a:latin typeface="Garamond" pitchFamily="18" charset="0"/>
              </a:rPr>
              <a:t> κι αν κάνει η γυναίκα, αιχμάλωτη θα είναι, αφού γεννάει παιδιά»</a:t>
            </a:r>
          </a:p>
          <a:p>
            <a:pPr>
              <a:buNone/>
            </a:pPr>
            <a:endParaRPr lang="el-GR" b="1" dirty="0" smtClean="0">
              <a:latin typeface="Garamond" pitchFamily="18" charset="0"/>
            </a:endParaRPr>
          </a:p>
          <a:p>
            <a:pPr>
              <a:buNone/>
            </a:pPr>
            <a:r>
              <a:rPr lang="el-GR" b="1" dirty="0" smtClean="0">
                <a:latin typeface="Garamond" pitchFamily="18" charset="0"/>
              </a:rPr>
              <a:t>	(Κ. Δημουλά)</a:t>
            </a:r>
            <a:endParaRPr lang="el-GR"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6 - Θέση περιεχομένου"/>
          <p:cNvSpPr>
            <a:spLocks noGrp="1"/>
          </p:cNvSpPr>
          <p:nvPr>
            <p:ph idx="1"/>
          </p:nvPr>
        </p:nvSpPr>
        <p:spPr>
          <a:xfrm>
            <a:off x="395536" y="188640"/>
            <a:ext cx="8291264" cy="6480720"/>
          </a:xfrm>
        </p:spPr>
        <p:txBody>
          <a:bodyPr/>
          <a:lstStyle/>
          <a:p>
            <a:r>
              <a:rPr lang="el-GR" sz="1800" b="1" dirty="0" smtClean="0">
                <a:solidFill>
                  <a:srgbClr val="8A0B08"/>
                </a:solidFill>
                <a:latin typeface="Garamond" pitchFamily="18" charset="0"/>
              </a:rPr>
              <a:t>Από συνέντευξη της Δημουλά:</a:t>
            </a:r>
          </a:p>
          <a:p>
            <a:r>
              <a:rPr lang="el-GR" sz="1800" b="1" dirty="0" smtClean="0">
                <a:latin typeface="Garamond" pitchFamily="18" charset="0"/>
              </a:rPr>
              <a:t>«Το ξέρετε ότι δεν είμαι φεμινίστρια και δεν μπορώ να καταλάβω τι θέλανε ν' αλλάξουνε οι φεμινίστριες. Να γίνουμε ανεξάρτητες; Μπορούμε, το δικαιούμαστε, όταν έχουμε παιδιά;»</a:t>
            </a:r>
          </a:p>
          <a:p>
            <a:pPr>
              <a:buNone/>
            </a:pPr>
            <a:r>
              <a:rPr lang="el-GR" sz="1800" b="1" dirty="0" smtClean="0">
                <a:latin typeface="Garamond" pitchFamily="18" charset="0"/>
              </a:rPr>
              <a:t>	Δεν υπάρχει γυναίκα που επιλέγει να μην κάνει παιδιά. Καμία δεν το προτιμά αυτό, είναι αίτημα της φύσης, στο οποίο δεν μπορεί ν' αντισταθεί, η εκπλήρωση της γονιμότητας. Γρήγορα ή αργά, θα το επιδιώξει... Επομένως, προς τι η αντιπαράθεση με τον άνδρα; Ούτε το αίτημα της ισότητας μπορώ να καταλάβω -είναι δυνατή η ισότητα, υπάρχει στο σύμπαν τίποτα ίσο με το άλλο, δυο λουλούδια έστω; Είμαστε τόσο μπερδεμένοι πάνω σ' αυτό, ενώ είναι τόσο απλό. Πλαστήκαμε δύο διαφορετικά φύλα, ο άνδρας κατά τι ισχυρότερος από τη γυναίκα σωματικά και λιγότερο ευαίσθητος γενικά και η γυναίκα κατά τι πιο ευαίσθητη και ικανή να γεννήσει και να μεγαλώσει παιδιά.</a:t>
            </a:r>
          </a:p>
          <a:p>
            <a:pPr>
              <a:buNone/>
            </a:pPr>
            <a:r>
              <a:rPr lang="el-GR" sz="1800" b="1" dirty="0" smtClean="0">
                <a:latin typeface="Garamond" pitchFamily="18" charset="0"/>
              </a:rPr>
              <a:t>	Χωρίς τον άνδρα αμυνόμενο ανέκαθεν για να μην του επιβληθεί το γυναικείο φύλο, δεν γεννάει παιδιά... Ενώ από το άλλο μέρος, οι "επαναστάσεις" της δεν φαίνεται να τη βοήθησαν. Αντιθέτως, νομίζω, τη ζημίωσαν, φορτώνοντάς τη με πολλές ευθύνες -εργασία, οικογένεια- στις οποίες είναι δύσκολο έως αδύνατο ν' ανταποκριθεί. Και την παρέσυραν στην εύκολη διάλυση του γάμου· παραβλέποντας ότι όσοι γάμοι διατηρήθηκαν είναι μια σύμβαση, αναγκαία όμως, εκτός ακραίων περιπτώσεων, γιατί προσφέρει κάποιο στήριγμα. Με συνέπεια να βιώνει σήμερα η γυναίκα μια πολύ μεγάλη μοναξιά».</a:t>
            </a:r>
            <a:r>
              <a:rPr lang="en-US" sz="1800" b="1" dirty="0" smtClean="0">
                <a:latin typeface="Garamond" pitchFamily="18" charset="0"/>
              </a:rPr>
              <a:t> </a:t>
            </a:r>
            <a:endParaRPr lang="el-GR" sz="1800" b="1" dirty="0" smtClean="0">
              <a:latin typeface="Garamond" pitchFamily="18" charset="0"/>
            </a:endParaRPr>
          </a:p>
          <a:p>
            <a:pPr>
              <a:buNone/>
            </a:pPr>
            <a:r>
              <a:rPr lang="el-GR" sz="1800" b="1" dirty="0" smtClean="0">
                <a:latin typeface="Garamond" pitchFamily="18" charset="0"/>
              </a:rPr>
              <a:t>			</a:t>
            </a:r>
            <a:r>
              <a:rPr lang="el-GR" sz="1800" b="1" dirty="0" smtClean="0">
                <a:latin typeface="Garamond" pitchFamily="18" charset="0"/>
              </a:rPr>
              <a:t>Στην Όλγα </a:t>
            </a:r>
            <a:r>
              <a:rPr lang="el-GR" sz="1800" b="1" dirty="0" err="1" smtClean="0">
                <a:latin typeface="Garamond" pitchFamily="18" charset="0"/>
              </a:rPr>
              <a:t>Μπακομάρου</a:t>
            </a:r>
            <a:r>
              <a:rPr lang="el-GR" sz="1800" b="1" dirty="0" smtClean="0">
                <a:latin typeface="Garamond" pitchFamily="18" charset="0"/>
              </a:rPr>
              <a:t>, </a:t>
            </a:r>
            <a:r>
              <a:rPr lang="el-GR" sz="1800" b="1" i="1" dirty="0" smtClean="0">
                <a:latin typeface="Garamond" pitchFamily="18" charset="0"/>
              </a:rPr>
              <a:t>Ελευθεροτυπία 10 Μαρτίου 2007</a:t>
            </a:r>
            <a:endParaRPr lang="el-GR" sz="1800" b="1" dirty="0" smtClean="0">
              <a:latin typeface="Garamond" pitchFamily="18" charset="0"/>
            </a:endParaRPr>
          </a:p>
          <a:p>
            <a:pPr algn="ctr">
              <a:buNone/>
            </a:pPr>
            <a:endParaRPr lang="el-GR" sz="1800" b="1" dirty="0" smtClean="0">
              <a:latin typeface="Garamond" pitchFamily="18" charset="0"/>
            </a:endParaRPr>
          </a:p>
          <a:p>
            <a:pPr>
              <a:buNone/>
            </a:pPr>
            <a:endParaRPr lang="el-GR" sz="1800" b="1" dirty="0" smtClean="0">
              <a:latin typeface="Garamond" pitchFamily="18" charset="0"/>
            </a:endParaRPr>
          </a:p>
          <a:p>
            <a:endParaRPr lang="el-GR" sz="18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71400"/>
            <a:ext cx="8229600" cy="720080"/>
          </a:xfrm>
        </p:spPr>
        <p:txBody>
          <a:bodyPr/>
          <a:lstStyle/>
          <a:p>
            <a:r>
              <a:rPr lang="el-GR" sz="2000" b="1" dirty="0" smtClean="0">
                <a:solidFill>
                  <a:schemeClr val="tx1"/>
                </a:solidFill>
                <a:latin typeface="Garamond" pitchFamily="18" charset="0"/>
              </a:rPr>
              <a:t>Παράλληλο κείμενο: Ποια γυναικεία στερεότυπα βλέπετε στο ποίημα;</a:t>
            </a:r>
            <a:endParaRPr lang="el-GR" sz="2000" b="1" dirty="0">
              <a:solidFill>
                <a:schemeClr val="tx1"/>
              </a:solidFill>
              <a:latin typeface="Garamond" pitchFamily="18" charset="0"/>
            </a:endParaRPr>
          </a:p>
        </p:txBody>
      </p:sp>
      <p:sp>
        <p:nvSpPr>
          <p:cNvPr id="3" name="2 - Θέση περιεχομένου"/>
          <p:cNvSpPr>
            <a:spLocks noGrp="1"/>
          </p:cNvSpPr>
          <p:nvPr>
            <p:ph sz="half" idx="2"/>
          </p:nvPr>
        </p:nvSpPr>
        <p:spPr>
          <a:xfrm>
            <a:off x="0" y="476673"/>
            <a:ext cx="4536504" cy="6381328"/>
          </a:xfrm>
        </p:spPr>
        <p:txBody>
          <a:bodyPr/>
          <a:lstStyle/>
          <a:p>
            <a:pPr>
              <a:buNone/>
            </a:pPr>
            <a:r>
              <a:rPr lang="el-GR" sz="900" b="1" dirty="0" smtClean="0"/>
              <a:t>	</a:t>
            </a:r>
            <a:r>
              <a:rPr lang="el-GR" b="1" dirty="0" smtClean="0">
                <a:solidFill>
                  <a:srgbClr val="8A0B08"/>
                </a:solidFill>
                <a:latin typeface="Garamond" pitchFamily="18" charset="0"/>
              </a:rPr>
              <a:t>Η λιποταξία της Χιονάτης </a:t>
            </a:r>
            <a:endParaRPr lang="el-GR" sz="1800" b="1" dirty="0" smtClean="0">
              <a:solidFill>
                <a:srgbClr val="8A0B08"/>
              </a:solidFill>
              <a:latin typeface="Garamond" pitchFamily="18" charset="0"/>
            </a:endParaRPr>
          </a:p>
          <a:p>
            <a:pPr>
              <a:buNone/>
            </a:pPr>
            <a:r>
              <a:rPr lang="el-GR" sz="1800" b="1" dirty="0" smtClean="0">
                <a:solidFill>
                  <a:srgbClr val="8A0B08"/>
                </a:solidFill>
                <a:latin typeface="Garamond" pitchFamily="18" charset="0"/>
              </a:rPr>
              <a:t>	</a:t>
            </a:r>
          </a:p>
          <a:p>
            <a:pPr>
              <a:buNone/>
            </a:pPr>
            <a:r>
              <a:rPr lang="el-GR" sz="1800" b="1" dirty="0" smtClean="0">
                <a:latin typeface="Garamond" pitchFamily="18" charset="0"/>
              </a:rPr>
              <a:t>	Έτσι</a:t>
            </a:r>
            <a:br>
              <a:rPr lang="el-GR" sz="1800" b="1" dirty="0" smtClean="0">
                <a:latin typeface="Garamond" pitchFamily="18" charset="0"/>
              </a:rPr>
            </a:br>
            <a:r>
              <a:rPr lang="el-GR" sz="1800" b="1" dirty="0" smtClean="0">
                <a:latin typeface="Garamond" pitchFamily="18" charset="0"/>
              </a:rPr>
              <a:t>χωρίς ποτέ να μου διαβάσεις παραμύθια</a:t>
            </a:r>
            <a:br>
              <a:rPr lang="el-GR" sz="1800" b="1" dirty="0" smtClean="0">
                <a:latin typeface="Garamond" pitchFamily="18" charset="0"/>
              </a:rPr>
            </a:br>
            <a:r>
              <a:rPr lang="el-GR" sz="1800" b="1" dirty="0" smtClean="0">
                <a:latin typeface="Garamond" pitchFamily="18" charset="0"/>
              </a:rPr>
              <a:t>όπως χωρίς σε μεγαλώσανε και σένα</a:t>
            </a:r>
            <a:br>
              <a:rPr lang="el-GR" sz="1800" b="1" dirty="0" smtClean="0">
                <a:latin typeface="Garamond" pitchFamily="18" charset="0"/>
              </a:rPr>
            </a:br>
            <a:r>
              <a:rPr lang="el-GR" sz="1800" b="1" dirty="0" smtClean="0">
                <a:latin typeface="Garamond" pitchFamily="18" charset="0"/>
              </a:rPr>
              <a:t>σπαρτιάτικα - ενώ καλοπερνούν τα ψέματα</a:t>
            </a:r>
            <a:br>
              <a:rPr lang="el-GR" sz="1800" b="1" dirty="0" smtClean="0">
                <a:latin typeface="Garamond" pitchFamily="18" charset="0"/>
              </a:rPr>
            </a:br>
            <a:r>
              <a:rPr lang="el-GR" sz="1800" b="1" dirty="0" smtClean="0">
                <a:latin typeface="Garamond" pitchFamily="18" charset="0"/>
              </a:rPr>
              <a:t>και ψέμα ότι τρέφονται με μέλανα ζωμό.</a:t>
            </a:r>
            <a:br>
              <a:rPr lang="el-GR" sz="1800" b="1" dirty="0" smtClean="0">
                <a:latin typeface="Garamond" pitchFamily="18" charset="0"/>
              </a:rPr>
            </a:br>
            <a:r>
              <a:rPr lang="el-GR" sz="1800" b="1" dirty="0" smtClean="0">
                <a:latin typeface="Garamond" pitchFamily="18" charset="0"/>
              </a:rPr>
              <a:t>Τρέφονται με τις ανάγκες μας</a:t>
            </a:r>
            <a:br>
              <a:rPr lang="el-GR" sz="1800" b="1" dirty="0" smtClean="0">
                <a:latin typeface="Garamond" pitchFamily="18" charset="0"/>
              </a:rPr>
            </a:br>
            <a:r>
              <a:rPr lang="el-GR" sz="1800" b="1" dirty="0" smtClean="0">
                <a:latin typeface="Garamond" pitchFamily="18" charset="0"/>
              </a:rPr>
              <a:t>ανώτερες κι από βασιλικό πολτό.</a:t>
            </a:r>
            <a:br>
              <a:rPr lang="el-GR" sz="1800" b="1" dirty="0" smtClean="0">
                <a:latin typeface="Garamond" pitchFamily="18" charset="0"/>
              </a:rPr>
            </a:br>
            <a:r>
              <a:rPr lang="el-GR" sz="1800" b="1" dirty="0" smtClean="0">
                <a:latin typeface="Garamond" pitchFamily="18" charset="0"/>
              </a:rPr>
              <a:t/>
            </a:r>
            <a:br>
              <a:rPr lang="el-GR" sz="1800" b="1" dirty="0" smtClean="0">
                <a:latin typeface="Garamond" pitchFamily="18" charset="0"/>
              </a:rPr>
            </a:br>
            <a:r>
              <a:rPr lang="el-GR" sz="1800" b="1" dirty="0" smtClean="0">
                <a:latin typeface="Garamond" pitchFamily="18" charset="0"/>
              </a:rPr>
              <a:t>Σε νυχτωμένο δάσος σε άφησε ο ποιός</a:t>
            </a:r>
            <a:br>
              <a:rPr lang="el-GR" sz="1800" b="1" dirty="0" smtClean="0">
                <a:latin typeface="Garamond" pitchFamily="18" charset="0"/>
              </a:rPr>
            </a:br>
            <a:r>
              <a:rPr lang="el-GR" sz="1800" b="1" dirty="0" smtClean="0">
                <a:latin typeface="Garamond" pitchFamily="18" charset="0"/>
              </a:rPr>
              <a:t>και συ δεν ρώτησες ποτέ κανένα παραμύθι</a:t>
            </a:r>
            <a:br>
              <a:rPr lang="el-GR" sz="1800" b="1" dirty="0" smtClean="0">
                <a:latin typeface="Garamond" pitchFamily="18" charset="0"/>
              </a:rPr>
            </a:br>
            <a:r>
              <a:rPr lang="el-GR" sz="1800" b="1" dirty="0" smtClean="0">
                <a:latin typeface="Garamond" pitchFamily="18" charset="0"/>
              </a:rPr>
              <a:t>πως να διαφύγεις και από που.</a:t>
            </a:r>
            <a:br>
              <a:rPr lang="el-GR" sz="1800" b="1" dirty="0" smtClean="0">
                <a:latin typeface="Garamond" pitchFamily="18" charset="0"/>
              </a:rPr>
            </a:br>
            <a:r>
              <a:rPr lang="el-GR" sz="1800" b="1" dirty="0" smtClean="0">
                <a:latin typeface="Garamond" pitchFamily="18" charset="0"/>
              </a:rPr>
              <a:t>Και μόνο φόβοι</a:t>
            </a:r>
            <a:br>
              <a:rPr lang="el-GR" sz="1800" b="1" dirty="0" smtClean="0">
                <a:latin typeface="Garamond" pitchFamily="18" charset="0"/>
              </a:rPr>
            </a:br>
            <a:r>
              <a:rPr lang="el-GR" sz="1800" b="1" dirty="0" smtClean="0">
                <a:latin typeface="Garamond" pitchFamily="18" charset="0"/>
              </a:rPr>
              <a:t>δίνανε στους φόβους σου κουράγιο</a:t>
            </a:r>
            <a:br>
              <a:rPr lang="el-GR" sz="1800" b="1" dirty="0" smtClean="0">
                <a:latin typeface="Garamond" pitchFamily="18" charset="0"/>
              </a:rPr>
            </a:br>
            <a:r>
              <a:rPr lang="el-GR" sz="1800" b="1" dirty="0" smtClean="0">
                <a:latin typeface="Garamond" pitchFamily="18" charset="0"/>
              </a:rPr>
              <a:t>εκεί αμετακίνητη να μένεις</a:t>
            </a:r>
            <a:br>
              <a:rPr lang="el-GR" sz="1800" b="1" dirty="0" smtClean="0">
                <a:latin typeface="Garamond" pitchFamily="18" charset="0"/>
              </a:rPr>
            </a:br>
            <a:r>
              <a:rPr lang="el-GR" sz="1800" b="1" dirty="0" smtClean="0">
                <a:latin typeface="Garamond" pitchFamily="18" charset="0"/>
              </a:rPr>
              <a:t>στου ανέμου τα μουγκρίσματα</a:t>
            </a:r>
            <a:br>
              <a:rPr lang="el-GR" sz="1800" b="1" dirty="0" smtClean="0">
                <a:latin typeface="Garamond" pitchFamily="18" charset="0"/>
              </a:rPr>
            </a:br>
            <a:r>
              <a:rPr lang="el-GR" sz="1800" b="1" dirty="0" smtClean="0">
                <a:latin typeface="Garamond" pitchFamily="18" charset="0"/>
              </a:rPr>
              <a:t>τη νύχτα όσο ξέσκιζε των δέντρων τα κλαδιά</a:t>
            </a:r>
            <a:br>
              <a:rPr lang="el-GR" sz="1800" b="1" dirty="0" smtClean="0">
                <a:latin typeface="Garamond" pitchFamily="18" charset="0"/>
              </a:rPr>
            </a:br>
            <a:r>
              <a:rPr lang="el-GR" sz="1800" b="1" dirty="0" smtClean="0">
                <a:latin typeface="Garamond" pitchFamily="18" charset="0"/>
              </a:rPr>
              <a:t>τα </a:t>
            </a:r>
            <a:r>
              <a:rPr lang="el-GR" sz="1800" b="1" dirty="0" err="1" smtClean="0">
                <a:latin typeface="Garamond" pitchFamily="18" charset="0"/>
              </a:rPr>
              <a:t>ώτα</a:t>
            </a:r>
            <a:r>
              <a:rPr lang="el-GR" sz="1800" b="1" dirty="0" smtClean="0">
                <a:latin typeface="Garamond" pitchFamily="18" charset="0"/>
              </a:rPr>
              <a:t> και τα χρόνια.</a:t>
            </a:r>
            <a:br>
              <a:rPr lang="el-GR" sz="1800" b="1" dirty="0" smtClean="0">
                <a:latin typeface="Garamond" pitchFamily="18" charset="0"/>
              </a:rPr>
            </a:br>
            <a:r>
              <a:rPr lang="el-GR" sz="1800" b="1" dirty="0" smtClean="0">
                <a:latin typeface="Garamond" pitchFamily="18" charset="0"/>
              </a:rPr>
              <a:t/>
            </a:r>
            <a:br>
              <a:rPr lang="el-GR" sz="1800" b="1" dirty="0" smtClean="0">
                <a:latin typeface="Garamond" pitchFamily="18" charset="0"/>
              </a:rPr>
            </a:br>
            <a:endParaRPr lang="el-GR" sz="4400" b="1" dirty="0" smtClean="0">
              <a:latin typeface="Garamond" pitchFamily="18" charset="0"/>
            </a:endParaRPr>
          </a:p>
          <a:p>
            <a:endParaRPr lang="el-GR" sz="4400" b="1" dirty="0">
              <a:latin typeface="Garamond" pitchFamily="18" charset="0"/>
            </a:endParaRPr>
          </a:p>
        </p:txBody>
      </p:sp>
      <p:sp>
        <p:nvSpPr>
          <p:cNvPr id="6" name="5 - Θέση περιεχομένου"/>
          <p:cNvSpPr>
            <a:spLocks noGrp="1"/>
          </p:cNvSpPr>
          <p:nvPr>
            <p:ph sz="quarter" idx="4"/>
          </p:nvPr>
        </p:nvSpPr>
        <p:spPr>
          <a:xfrm>
            <a:off x="4572000" y="476672"/>
            <a:ext cx="4572000" cy="6381328"/>
          </a:xfrm>
        </p:spPr>
        <p:txBody>
          <a:bodyPr/>
          <a:lstStyle/>
          <a:p>
            <a:pPr>
              <a:buNone/>
            </a:pPr>
            <a:r>
              <a:rPr lang="el-GR" sz="1800" b="1" dirty="0" smtClean="0">
                <a:latin typeface="Garamond" pitchFamily="18" charset="0"/>
              </a:rPr>
              <a:t>	</a:t>
            </a:r>
          </a:p>
          <a:p>
            <a:pPr>
              <a:buNone/>
            </a:pPr>
            <a:r>
              <a:rPr lang="el-GR" sz="1800" b="1" dirty="0" smtClean="0">
                <a:latin typeface="Garamond" pitchFamily="18" charset="0"/>
              </a:rPr>
              <a:t>	Έτσι ακριβώς μεγάλωσες και μένα,</a:t>
            </a:r>
            <a:br>
              <a:rPr lang="el-GR" sz="1800" b="1" dirty="0" smtClean="0">
                <a:latin typeface="Garamond" pitchFamily="18" charset="0"/>
              </a:rPr>
            </a:br>
            <a:r>
              <a:rPr lang="el-GR" sz="1800" b="1" dirty="0" smtClean="0">
                <a:latin typeface="Garamond" pitchFamily="18" charset="0"/>
              </a:rPr>
              <a:t>σπαρτιάτικα, με νυχτωμένου δάσους</a:t>
            </a:r>
            <a:br>
              <a:rPr lang="el-GR" sz="1800" b="1" dirty="0" smtClean="0">
                <a:latin typeface="Garamond" pitchFamily="18" charset="0"/>
              </a:rPr>
            </a:br>
            <a:r>
              <a:rPr lang="el-GR" sz="1800" b="1" dirty="0" smtClean="0">
                <a:latin typeface="Garamond" pitchFamily="18" charset="0"/>
              </a:rPr>
              <a:t>τον μέλανα ζωμό</a:t>
            </a:r>
            <a:br>
              <a:rPr lang="el-GR" sz="1800" b="1" dirty="0" smtClean="0">
                <a:latin typeface="Garamond" pitchFamily="18" charset="0"/>
              </a:rPr>
            </a:br>
            <a:r>
              <a:rPr lang="el-GR" sz="1800" b="1" dirty="0" smtClean="0">
                <a:latin typeface="Garamond" pitchFamily="18" charset="0"/>
              </a:rPr>
              <a:t>δε </a:t>
            </a:r>
            <a:r>
              <a:rPr lang="el-GR" sz="1800" b="1" dirty="0" err="1" smtClean="0">
                <a:latin typeface="Garamond" pitchFamily="18" charset="0"/>
              </a:rPr>
              <a:t>μ΄έστειλες</a:t>
            </a:r>
            <a:r>
              <a:rPr lang="el-GR" sz="1800" b="1" dirty="0" smtClean="0">
                <a:latin typeface="Garamond" pitchFamily="18" charset="0"/>
              </a:rPr>
              <a:t> ποτέ σε παραμύθι</a:t>
            </a:r>
            <a:br>
              <a:rPr lang="el-GR" sz="1800" b="1" dirty="0" smtClean="0">
                <a:latin typeface="Garamond" pitchFamily="18" charset="0"/>
              </a:rPr>
            </a:br>
            <a:r>
              <a:rPr lang="el-GR" sz="1800" b="1" dirty="0" smtClean="0">
                <a:latin typeface="Garamond" pitchFamily="18" charset="0"/>
              </a:rPr>
              <a:t>να διαφύγω από που.</a:t>
            </a:r>
            <a:br>
              <a:rPr lang="el-GR" sz="1800" b="1" dirty="0" smtClean="0">
                <a:latin typeface="Garamond" pitchFamily="18" charset="0"/>
              </a:rPr>
            </a:br>
            <a:r>
              <a:rPr lang="el-GR" sz="1800" b="1" dirty="0" smtClean="0">
                <a:latin typeface="Garamond" pitchFamily="18" charset="0"/>
              </a:rPr>
              <a:t/>
            </a:r>
            <a:br>
              <a:rPr lang="el-GR" sz="1800" b="1" dirty="0" smtClean="0">
                <a:latin typeface="Garamond" pitchFamily="18" charset="0"/>
              </a:rPr>
            </a:br>
            <a:r>
              <a:rPr lang="el-GR" sz="1800" b="1" dirty="0" smtClean="0">
                <a:latin typeface="Garamond" pitchFamily="18" charset="0"/>
              </a:rPr>
              <a:t>Κι εγώ όπως εσύ ποτέ δε διανοήθηκα</a:t>
            </a:r>
            <a:br>
              <a:rPr lang="el-GR" sz="1800" b="1" dirty="0" smtClean="0">
                <a:latin typeface="Garamond" pitchFamily="18" charset="0"/>
              </a:rPr>
            </a:br>
            <a:r>
              <a:rPr lang="el-GR" sz="1800" b="1" dirty="0" smtClean="0">
                <a:latin typeface="Garamond" pitchFamily="18" charset="0"/>
              </a:rPr>
              <a:t>σπιτάκι φωτισμένο στο βάθος να διακρίνω</a:t>
            </a:r>
            <a:br>
              <a:rPr lang="el-GR" sz="1800" b="1" dirty="0" smtClean="0">
                <a:latin typeface="Garamond" pitchFamily="18" charset="0"/>
              </a:rPr>
            </a:br>
            <a:r>
              <a:rPr lang="el-GR" sz="1800" b="1" dirty="0" smtClean="0">
                <a:latin typeface="Garamond" pitchFamily="18" charset="0"/>
              </a:rPr>
              <a:t/>
            </a:r>
            <a:br>
              <a:rPr lang="el-GR" sz="1800" b="1" dirty="0" smtClean="0">
                <a:latin typeface="Garamond" pitchFamily="18" charset="0"/>
              </a:rPr>
            </a:br>
            <a:r>
              <a:rPr lang="el-GR" sz="1800" b="1" dirty="0" smtClean="0">
                <a:latin typeface="Garamond" pitchFamily="18" charset="0"/>
              </a:rPr>
              <a:t>ποτέ δεν μπήκα στης Χιονάτης τη δανεική οδό</a:t>
            </a:r>
            <a:br>
              <a:rPr lang="el-GR" sz="1800" b="1" dirty="0" smtClean="0">
                <a:latin typeface="Garamond" pitchFamily="18" charset="0"/>
              </a:rPr>
            </a:br>
            <a:r>
              <a:rPr lang="el-GR" sz="1800" b="1" dirty="0" smtClean="0">
                <a:latin typeface="Garamond" pitchFamily="18" charset="0"/>
              </a:rPr>
              <a:t>δε χώθηκα ποτέ σε ξένη σούπα</a:t>
            </a:r>
            <a:br>
              <a:rPr lang="el-GR" sz="1800" b="1" dirty="0" smtClean="0">
                <a:latin typeface="Garamond" pitchFamily="18" charset="0"/>
              </a:rPr>
            </a:br>
            <a:r>
              <a:rPr lang="el-GR" sz="1800" b="1" dirty="0" smtClean="0">
                <a:latin typeface="Garamond" pitchFamily="18" charset="0"/>
              </a:rPr>
              <a:t/>
            </a:r>
            <a:br>
              <a:rPr lang="el-GR" sz="1800" b="1" dirty="0" smtClean="0">
                <a:latin typeface="Garamond" pitchFamily="18" charset="0"/>
              </a:rPr>
            </a:br>
            <a:r>
              <a:rPr lang="el-GR" sz="1800" b="1" dirty="0" smtClean="0">
                <a:latin typeface="Garamond" pitchFamily="18" charset="0"/>
              </a:rPr>
              <a:t>να κοιμηθώ</a:t>
            </a:r>
            <a:br>
              <a:rPr lang="el-GR" sz="1800" b="1" dirty="0" smtClean="0">
                <a:latin typeface="Garamond" pitchFamily="18" charset="0"/>
              </a:rPr>
            </a:br>
            <a:r>
              <a:rPr lang="el-GR" sz="1800" b="1" dirty="0" smtClean="0">
                <a:latin typeface="Garamond" pitchFamily="18" charset="0"/>
              </a:rPr>
              <a:t>ούτε ξεπαγιασμένη καταβρόχθισα</a:t>
            </a:r>
            <a:br>
              <a:rPr lang="el-GR" sz="1800" b="1" dirty="0" smtClean="0">
                <a:latin typeface="Garamond" pitchFamily="18" charset="0"/>
              </a:rPr>
            </a:br>
            <a:r>
              <a:rPr lang="el-GR" sz="1800" b="1" dirty="0" smtClean="0">
                <a:latin typeface="Garamond" pitchFamily="18" charset="0"/>
              </a:rPr>
              <a:t>μικρόσωμο κρεβάτι με νάνους σκεπασμένο</a:t>
            </a:r>
            <a:br>
              <a:rPr lang="el-GR" sz="1800" b="1" dirty="0" smtClean="0">
                <a:latin typeface="Garamond" pitchFamily="18" charset="0"/>
              </a:rPr>
            </a:br>
            <a:r>
              <a:rPr lang="el-GR" sz="1800" b="1" dirty="0" smtClean="0">
                <a:latin typeface="Garamond" pitchFamily="18" charset="0"/>
              </a:rPr>
              <a:t>για να κρατιέται </a:t>
            </a:r>
            <a:r>
              <a:rPr lang="el-GR" sz="1800" b="1" dirty="0" err="1" smtClean="0">
                <a:latin typeface="Garamond" pitchFamily="18" charset="0"/>
              </a:rPr>
              <a:t>ζεστουλό</a:t>
            </a:r>
            <a:r>
              <a:rPr lang="el-GR" sz="1800" b="1" dirty="0" smtClean="0">
                <a:latin typeface="Garamond" pitchFamily="18" charset="0"/>
              </a:rPr>
              <a:t>.</a:t>
            </a:r>
            <a:br>
              <a:rPr lang="el-GR" sz="1800" b="1" dirty="0" smtClean="0">
                <a:latin typeface="Garamond" pitchFamily="18" charset="0"/>
              </a:rPr>
            </a:br>
            <a:r>
              <a:rPr lang="el-GR" sz="1800" b="1" dirty="0" smtClean="0">
                <a:latin typeface="Garamond" pitchFamily="18" charset="0"/>
              </a:rPr>
              <a:t/>
            </a:r>
            <a:br>
              <a:rPr lang="el-GR" sz="1800" b="1" dirty="0" smtClean="0">
                <a:latin typeface="Garamond" pitchFamily="18" charset="0"/>
              </a:rPr>
            </a:br>
            <a:r>
              <a:rPr lang="el-GR" sz="1800" b="1" dirty="0" smtClean="0">
                <a:latin typeface="Garamond" pitchFamily="18" charset="0"/>
              </a:rPr>
              <a:t>Μάνα, λες να είναι</a:t>
            </a:r>
            <a:br>
              <a:rPr lang="el-GR" sz="1800" b="1" dirty="0" smtClean="0">
                <a:latin typeface="Garamond" pitchFamily="18" charset="0"/>
              </a:rPr>
            </a:br>
            <a:r>
              <a:rPr lang="el-GR" sz="1800" b="1" dirty="0" smtClean="0">
                <a:latin typeface="Garamond" pitchFamily="18" charset="0"/>
              </a:rPr>
              <a:t>κληρονομική η </a:t>
            </a:r>
            <a:r>
              <a:rPr lang="el-GR" sz="1800" b="1" dirty="0" err="1" smtClean="0">
                <a:latin typeface="Garamond" pitchFamily="18" charset="0"/>
              </a:rPr>
              <a:t>πραγματικότης</a:t>
            </a:r>
            <a:r>
              <a:rPr lang="el-GR" sz="1800" b="1" dirty="0" smtClean="0">
                <a:latin typeface="Garamond" pitchFamily="18" charset="0"/>
              </a:rPr>
              <a:t>;</a:t>
            </a:r>
          </a:p>
          <a:p>
            <a:pPr>
              <a:buNone/>
            </a:pPr>
            <a:r>
              <a:rPr lang="el-GR" sz="1800" b="1" dirty="0" smtClean="0">
                <a:latin typeface="Garamond" pitchFamily="18" charset="0"/>
              </a:rPr>
              <a:t>			</a:t>
            </a:r>
            <a:r>
              <a:rPr lang="el-GR" sz="1800" b="1" i="1" dirty="0" smtClean="0">
                <a:solidFill>
                  <a:srgbClr val="8A0B08"/>
                </a:solidFill>
                <a:latin typeface="Garamond" pitchFamily="18" charset="0"/>
              </a:rPr>
              <a:t>Χλόη Θερμοκηπίου</a:t>
            </a:r>
            <a:r>
              <a:rPr lang="el-GR" sz="1800" b="1" dirty="0" smtClean="0">
                <a:solidFill>
                  <a:srgbClr val="8A0B08"/>
                </a:solidFill>
                <a:latin typeface="Garamond" pitchFamily="18" charset="0"/>
              </a:rPr>
              <a:t>, 2005</a:t>
            </a:r>
            <a:r>
              <a:rPr lang="el-GR" sz="1800" b="1" dirty="0" smtClean="0">
                <a:latin typeface="Garamond" pitchFamily="18" charset="0"/>
              </a:rPr>
              <a:t/>
            </a:r>
            <a:br>
              <a:rPr lang="el-GR" sz="1800" b="1" dirty="0" smtClean="0">
                <a:latin typeface="Garamond" pitchFamily="18" charset="0"/>
              </a:rPr>
            </a:br>
            <a:r>
              <a:rPr lang="el-GR" sz="1800" b="1" dirty="0" smtClean="0">
                <a:latin typeface="Garamond" pitchFamily="18" charset="0"/>
              </a:rPr>
              <a:t/>
            </a:r>
            <a:br>
              <a:rPr lang="el-GR" sz="1800" b="1" dirty="0" smtClean="0">
                <a:latin typeface="Garamond" pitchFamily="18" charset="0"/>
              </a:rPr>
            </a:br>
            <a:endParaRPr lang="el-GR" sz="18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932040" y="4509120"/>
            <a:ext cx="3384376" cy="1008112"/>
          </a:xfrm>
        </p:spPr>
        <p:txBody>
          <a:bodyPr/>
          <a:lstStyle/>
          <a:p>
            <a:r>
              <a:rPr lang="el-GR" dirty="0" smtClean="0">
                <a:solidFill>
                  <a:schemeClr val="bg1"/>
                </a:solidFill>
                <a:latin typeface="Garamond" pitchFamily="18" charset="0"/>
              </a:rPr>
              <a:t>Ευχαριστώ!</a:t>
            </a:r>
            <a:endParaRPr lang="el-GR" dirty="0">
              <a:solidFill>
                <a:schemeClr val="bg1"/>
              </a:solidFill>
              <a:latin typeface="Garamond" pitchFamily="18" charset="0"/>
            </a:endParaRP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187624" y="0"/>
            <a:ext cx="2386013" cy="1384300"/>
          </a:xfrm>
        </p:spPr>
        <p:txBody>
          <a:bodyPr/>
          <a:lstStyle/>
          <a:p>
            <a:r>
              <a:rPr lang="el-GR" b="1" dirty="0">
                <a:solidFill>
                  <a:schemeClr val="bg1"/>
                </a:solidFill>
                <a:latin typeface="Garamond" pitchFamily="18" charset="0"/>
              </a:rPr>
              <a:t>Πεζά</a:t>
            </a:r>
          </a:p>
        </p:txBody>
      </p:sp>
      <p:sp>
        <p:nvSpPr>
          <p:cNvPr id="118787" name="Rectangle 3"/>
          <p:cNvSpPr>
            <a:spLocks noGrp="1" noChangeArrowheads="1"/>
          </p:cNvSpPr>
          <p:nvPr>
            <p:ph type="body" idx="1"/>
          </p:nvPr>
        </p:nvSpPr>
        <p:spPr>
          <a:xfrm>
            <a:off x="3923928" y="1196752"/>
            <a:ext cx="5220072" cy="5661248"/>
          </a:xfrm>
        </p:spPr>
        <p:txBody>
          <a:bodyPr/>
          <a:lstStyle/>
          <a:p>
            <a:pPr>
              <a:lnSpc>
                <a:spcPct val="90000"/>
              </a:lnSpc>
            </a:pPr>
            <a:r>
              <a:rPr lang="el-GR" sz="2400" b="1" i="1" dirty="0">
                <a:latin typeface="Garamond" pitchFamily="18" charset="0"/>
              </a:rPr>
              <a:t>Ο Φιλοπαίγμων μύθος</a:t>
            </a:r>
            <a:r>
              <a:rPr lang="el-GR" sz="2400" b="1" dirty="0">
                <a:latin typeface="Garamond" pitchFamily="18" charset="0"/>
              </a:rPr>
              <a:t>, 2004 (Ομιλία κατά την τελετή αναγόρευσής της ως μέλους της Ακαδημίας Αθηνών) </a:t>
            </a:r>
          </a:p>
          <a:p>
            <a:pPr>
              <a:lnSpc>
                <a:spcPct val="90000"/>
              </a:lnSpc>
            </a:pPr>
            <a:r>
              <a:rPr lang="el-GR" sz="2400" b="1" i="1" dirty="0">
                <a:latin typeface="Garamond" pitchFamily="18" charset="0"/>
              </a:rPr>
              <a:t>Εκτός σχεδίου</a:t>
            </a:r>
            <a:r>
              <a:rPr lang="el-GR" sz="2400" b="1" dirty="0">
                <a:latin typeface="Garamond" pitchFamily="18" charset="0"/>
              </a:rPr>
              <a:t>, 2005  </a:t>
            </a:r>
          </a:p>
          <a:p>
            <a:pPr>
              <a:lnSpc>
                <a:spcPct val="90000"/>
              </a:lnSpc>
            </a:pPr>
            <a:r>
              <a:rPr lang="el-GR" sz="2400" b="1" i="1" dirty="0">
                <a:latin typeface="Garamond" pitchFamily="18" charset="0"/>
              </a:rPr>
              <a:t>Συνάντηση</a:t>
            </a:r>
            <a:r>
              <a:rPr lang="el-GR" sz="2400" b="1" dirty="0">
                <a:latin typeface="Garamond" pitchFamily="18" charset="0"/>
              </a:rPr>
              <a:t> Γιάννης </a:t>
            </a:r>
            <a:r>
              <a:rPr lang="el-GR" sz="2400" b="1" dirty="0" err="1">
                <a:latin typeface="Garamond" pitchFamily="18" charset="0"/>
              </a:rPr>
              <a:t>Ψυχοπαίδης</a:t>
            </a:r>
            <a:r>
              <a:rPr lang="el-GR" sz="2400" b="1" dirty="0">
                <a:latin typeface="Garamond" pitchFamily="18" charset="0"/>
              </a:rPr>
              <a:t>, Κική Δημουλά, 2007 (Ανθολογία με ζωγραφικά σχόλια του Γιάννη </a:t>
            </a:r>
            <a:r>
              <a:rPr lang="el-GR" sz="2400" b="1" dirty="0" err="1">
                <a:latin typeface="Garamond" pitchFamily="18" charset="0"/>
              </a:rPr>
              <a:t>Ψυχοπαίδη</a:t>
            </a:r>
            <a:r>
              <a:rPr lang="el-GR" sz="2400" b="1" dirty="0">
                <a:latin typeface="Garamond" pitchFamily="18" charset="0"/>
              </a:rPr>
              <a:t>)</a:t>
            </a:r>
          </a:p>
          <a:p>
            <a:pPr>
              <a:lnSpc>
                <a:spcPct val="90000"/>
              </a:lnSpc>
            </a:pPr>
            <a:r>
              <a:rPr lang="el-GR" sz="2400" b="1" i="1" dirty="0">
                <a:latin typeface="Garamond" pitchFamily="18" charset="0"/>
              </a:rPr>
              <a:t>«Έρανος σκέψεων για την ανέγερση τίτλου υπέρ της αστέγου αυτής ομιλίας» </a:t>
            </a:r>
            <a:r>
              <a:rPr lang="el-GR" sz="2400" b="1" dirty="0">
                <a:latin typeface="Garamond" pitchFamily="18" charset="0"/>
              </a:rPr>
              <a:t>(κείμενο που εκφώνησε η στην Αρχαιολογική Εταιρεία στις 26 Ιανουαρίου 2009). </a:t>
            </a:r>
            <a:br>
              <a:rPr lang="el-GR" sz="2400" b="1" dirty="0">
                <a:latin typeface="Garamond" pitchFamily="18" charset="0"/>
              </a:rPr>
            </a:br>
            <a:endParaRPr lang="el-GR" sz="2800" b="1" dirty="0">
              <a:latin typeface="Garamond" pitchFamily="18" charset="0"/>
            </a:endParaRPr>
          </a:p>
          <a:p>
            <a:pPr>
              <a:lnSpc>
                <a:spcPct val="90000"/>
              </a:lnSpc>
            </a:pPr>
            <a:endParaRPr lang="el-GR" sz="2400" dirty="0"/>
          </a:p>
        </p:txBody>
      </p:sp>
      <p:pic>
        <p:nvPicPr>
          <p:cNvPr id="62465" name="Picture 1" descr="C:\Users\Agathi\Desktop\ΔΗΜΟΥΛΑ\images3.jpg"/>
          <p:cNvPicPr>
            <a:picLocks noChangeAspect="1" noChangeArrowheads="1"/>
          </p:cNvPicPr>
          <p:nvPr/>
        </p:nvPicPr>
        <p:blipFill>
          <a:blip r:embed="rId2" cstate="print"/>
          <a:srcRect/>
          <a:stretch>
            <a:fillRect/>
          </a:stretch>
        </p:blipFill>
        <p:spPr bwMode="auto">
          <a:xfrm>
            <a:off x="1259632" y="4509120"/>
            <a:ext cx="2905125" cy="1571625"/>
          </a:xfrm>
          <a:prstGeom prst="rect">
            <a:avLst/>
          </a:prstGeom>
          <a:noFill/>
        </p:spPr>
      </p:pic>
      <p:pic>
        <p:nvPicPr>
          <p:cNvPr id="62466" name="Picture 2" descr="C:\Users\Agathi\Desktop\ΔΗΜΟΥΛΑ\Kiki_Dimoula.png"/>
          <p:cNvPicPr>
            <a:picLocks noChangeAspect="1" noChangeArrowheads="1"/>
          </p:cNvPicPr>
          <p:nvPr/>
        </p:nvPicPr>
        <p:blipFill>
          <a:blip r:embed="rId3" cstate="print"/>
          <a:srcRect/>
          <a:stretch>
            <a:fillRect/>
          </a:stretch>
        </p:blipFill>
        <p:spPr bwMode="auto">
          <a:xfrm>
            <a:off x="1331640" y="1556792"/>
            <a:ext cx="2743200" cy="2286000"/>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l-GR" sz="4000" b="1" dirty="0">
                <a:solidFill>
                  <a:schemeClr val="bg1"/>
                </a:solidFill>
                <a:latin typeface="Garamond" pitchFamily="18" charset="0"/>
              </a:rPr>
              <a:t>Τα </a:t>
            </a:r>
            <a:r>
              <a:rPr lang="el-GR" sz="4000" b="1" dirty="0" smtClean="0">
                <a:solidFill>
                  <a:schemeClr val="bg1"/>
                </a:solidFill>
                <a:latin typeface="Garamond" pitchFamily="18" charset="0"/>
              </a:rPr>
              <a:t>βραβεία</a:t>
            </a:r>
            <a:r>
              <a:rPr lang="el-GR" sz="4000" dirty="0">
                <a:solidFill>
                  <a:schemeClr val="bg1"/>
                </a:solidFill>
                <a:latin typeface="Garamond" pitchFamily="18" charset="0"/>
              </a:rPr>
              <a:t/>
            </a:r>
            <a:br>
              <a:rPr lang="el-GR" sz="4000" dirty="0">
                <a:solidFill>
                  <a:schemeClr val="bg1"/>
                </a:solidFill>
                <a:latin typeface="Garamond" pitchFamily="18" charset="0"/>
              </a:rPr>
            </a:br>
            <a:endParaRPr lang="el-GR" sz="4000" dirty="0">
              <a:solidFill>
                <a:schemeClr val="bg1"/>
              </a:solidFill>
              <a:latin typeface="Garamond" pitchFamily="18" charset="0"/>
            </a:endParaRPr>
          </a:p>
        </p:txBody>
      </p:sp>
      <p:sp>
        <p:nvSpPr>
          <p:cNvPr id="176131" name="Rectangle 3"/>
          <p:cNvSpPr>
            <a:spLocks noGrp="1" noChangeArrowheads="1"/>
          </p:cNvSpPr>
          <p:nvPr>
            <p:ph type="body" idx="1"/>
          </p:nvPr>
        </p:nvSpPr>
        <p:spPr>
          <a:xfrm>
            <a:off x="1331640" y="1268760"/>
            <a:ext cx="7283152" cy="5112568"/>
          </a:xfrm>
        </p:spPr>
        <p:txBody>
          <a:bodyPr/>
          <a:lstStyle/>
          <a:p>
            <a:r>
              <a:rPr lang="el-GR" sz="2000" b="1" dirty="0" smtClean="0">
                <a:latin typeface="Garamond" pitchFamily="18" charset="0"/>
              </a:rPr>
              <a:t>1964(;), </a:t>
            </a:r>
            <a:r>
              <a:rPr lang="el-GR" sz="2000" b="1" dirty="0" err="1" smtClean="0">
                <a:latin typeface="Garamond" pitchFamily="18" charset="0"/>
              </a:rPr>
              <a:t>Eύφημη</a:t>
            </a:r>
            <a:r>
              <a:rPr lang="el-GR" sz="2000" b="1" dirty="0" smtClean="0">
                <a:latin typeface="Garamond" pitchFamily="18" charset="0"/>
              </a:rPr>
              <a:t> μνεία από την Ομάδα των Δώδεκα, για την ποιητική συλλογή </a:t>
            </a:r>
            <a:r>
              <a:rPr lang="el-GR" sz="2000" b="1" i="1" dirty="0" err="1" smtClean="0">
                <a:latin typeface="Garamond" pitchFamily="18" charset="0"/>
              </a:rPr>
              <a:t>Eπί</a:t>
            </a:r>
            <a:r>
              <a:rPr lang="el-GR" sz="2000" b="1" i="1" dirty="0" smtClean="0">
                <a:latin typeface="Garamond" pitchFamily="18" charset="0"/>
              </a:rPr>
              <a:t> τα ίχνη</a:t>
            </a:r>
            <a:r>
              <a:rPr lang="el-GR" sz="2000" b="1" dirty="0" smtClean="0">
                <a:latin typeface="Garamond" pitchFamily="18" charset="0"/>
              </a:rPr>
              <a:t>.</a:t>
            </a:r>
          </a:p>
          <a:p>
            <a:r>
              <a:rPr lang="el-GR" sz="2000" b="1" dirty="0" smtClean="0">
                <a:latin typeface="Garamond" pitchFamily="18" charset="0"/>
              </a:rPr>
              <a:t>1972, Β΄ Κρατικό Βραβείο Ποίησης, για την ποιητική συλλογή </a:t>
            </a:r>
            <a:r>
              <a:rPr lang="el-GR" sz="2000" b="1" i="1" dirty="0" smtClean="0">
                <a:latin typeface="Garamond" pitchFamily="18" charset="0"/>
              </a:rPr>
              <a:t>Το λίγο του κόσμου</a:t>
            </a:r>
            <a:r>
              <a:rPr lang="el-GR" sz="2000" b="1" dirty="0" smtClean="0">
                <a:latin typeface="Garamond" pitchFamily="18" charset="0"/>
              </a:rPr>
              <a:t>.</a:t>
            </a:r>
          </a:p>
          <a:p>
            <a:r>
              <a:rPr lang="el-GR" sz="2000" b="1" dirty="0" smtClean="0">
                <a:latin typeface="Garamond" pitchFamily="18" charset="0"/>
              </a:rPr>
              <a:t>1989, Α΄ Κρατικό Βραβείο Ποίησης, για την ποιητική συλλογή </a:t>
            </a:r>
            <a:r>
              <a:rPr lang="el-GR" sz="2000" b="1" i="1" dirty="0" smtClean="0">
                <a:latin typeface="Garamond" pitchFamily="18" charset="0"/>
              </a:rPr>
              <a:t>Χαίρε ποτέ</a:t>
            </a:r>
            <a:r>
              <a:rPr lang="el-GR" sz="2000" b="1" dirty="0" smtClean="0">
                <a:latin typeface="Garamond" pitchFamily="18" charset="0"/>
              </a:rPr>
              <a:t>.</a:t>
            </a:r>
          </a:p>
          <a:p>
            <a:r>
              <a:rPr lang="el-GR" sz="2000" b="1" dirty="0" smtClean="0">
                <a:latin typeface="Garamond" pitchFamily="18" charset="0"/>
              </a:rPr>
              <a:t>1997, Βραβείο Ιδρύματος Κώστα και Ελένης </a:t>
            </a:r>
            <a:r>
              <a:rPr lang="el-GR" sz="2000" b="1" dirty="0" err="1" smtClean="0">
                <a:latin typeface="Garamond" pitchFamily="18" charset="0"/>
              </a:rPr>
              <a:t>Ουράνη</a:t>
            </a:r>
            <a:r>
              <a:rPr lang="el-GR" sz="2000" b="1" dirty="0" smtClean="0">
                <a:latin typeface="Garamond" pitchFamily="18" charset="0"/>
              </a:rPr>
              <a:t> της Ακαδημίας Αθηνών, για την ποιητική συλλογή </a:t>
            </a:r>
            <a:r>
              <a:rPr lang="el-GR" sz="2000" b="1" i="1" dirty="0" smtClean="0">
                <a:latin typeface="Garamond" pitchFamily="18" charset="0"/>
              </a:rPr>
              <a:t>Η εφηβεία της λήθης</a:t>
            </a:r>
            <a:r>
              <a:rPr lang="el-GR" sz="2000" b="1" dirty="0" smtClean="0">
                <a:latin typeface="Garamond" pitchFamily="18" charset="0"/>
              </a:rPr>
              <a:t>.</a:t>
            </a:r>
          </a:p>
          <a:p>
            <a:r>
              <a:rPr lang="el-GR" sz="2000" b="1" dirty="0" smtClean="0">
                <a:latin typeface="Garamond" pitchFamily="18" charset="0"/>
              </a:rPr>
              <a:t>2001, Αριστείο των Γραμμάτων της Ακαδημίας Αθηνών, για το σύνολο του έργου της.</a:t>
            </a:r>
          </a:p>
          <a:p>
            <a:r>
              <a:rPr lang="el-GR" sz="2000" b="1" dirty="0" smtClean="0">
                <a:latin typeface="Garamond" pitchFamily="18" charset="0"/>
              </a:rPr>
              <a:t>2009, Ευρωπαϊκό Βραβείο Λογοτεχνίας, για το σύνολο του έργου της.</a:t>
            </a:r>
          </a:p>
          <a:p>
            <a:r>
              <a:rPr lang="el-GR" sz="2000" b="1" dirty="0" smtClean="0">
                <a:latin typeface="Garamond" pitchFamily="18" charset="0"/>
              </a:rPr>
              <a:t>2010, Μεγάλο Κρατικό Βραβείο Λογοτεχνίας, για το σύνολο του έργου της.</a:t>
            </a:r>
            <a:endParaRPr lang="el-GR" sz="2000" b="1" dirty="0">
              <a:latin typeface="Garamond" pitchFamily="18" charset="0"/>
            </a:endParaRPr>
          </a:p>
        </p:txBody>
      </p:sp>
    </p:spTree>
  </p:cSld>
  <p:clrMapOvr>
    <a:masterClrMapping/>
  </p:clrMapOvr>
  <p:transition>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9006</TotalTime>
  <Words>2489</Words>
  <Application>Microsoft Office PowerPoint</Application>
  <PresentationFormat>Προβολή στην οθόνη (4:3)</PresentationFormat>
  <Paragraphs>256</Paragraphs>
  <Slides>73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73</vt:i4>
      </vt:variant>
    </vt:vector>
  </HeadingPairs>
  <TitlesOfParts>
    <vt:vector size="74" baseType="lpstr">
      <vt:lpstr>Diseño predeterminado</vt:lpstr>
      <vt:lpstr>Λογοτεχνία Θ.Κ. Γ΄ Λυκείου Κική Δημουλά- Μίλτος Σαχτούρης</vt:lpstr>
      <vt:lpstr>  Η ποιήτρια   Κική Δημουλά  Aπό τον κόσμο των γρίφων  φεύγω ήσυχη. Δεν έχω βλάψει στη ζωή μου αίνιγμα: δεν έλυσα κανένα.  </vt:lpstr>
      <vt:lpstr>Βιογραφικά στοιχεία</vt:lpstr>
      <vt:lpstr>Οι νεανικές ποιητικές συλλογές   (1956-1963)</vt:lpstr>
      <vt:lpstr>Η δεύτερη ποιητική φάση  (1971-1981)</vt:lpstr>
      <vt:lpstr>Η τρίτη ποιητική φάση  (1988-2001)</vt:lpstr>
      <vt:lpstr>Η τέταρτη ποιητική φάση  (2005-2010)</vt:lpstr>
      <vt:lpstr>Πεζά</vt:lpstr>
      <vt:lpstr>Τα βραβεία </vt:lpstr>
      <vt:lpstr>Διακρίσεις</vt:lpstr>
      <vt:lpstr>Βασικά θέματα της ποιητικής της</vt:lpstr>
      <vt:lpstr>Τα γνωρίσματα της ποιητικής τέχνης της</vt:lpstr>
      <vt:lpstr>Τα γνωρίσματα της ποιητικής τέχνης της</vt:lpstr>
      <vt:lpstr>Τα γνωρίσματα της ποιητικής τέχνης της</vt:lpstr>
      <vt:lpstr> </vt:lpstr>
      <vt:lpstr>Η συλλογή Το λίγο του κόσμου (1971) </vt:lpstr>
      <vt:lpstr>Τα αγάλματα στην ποίηση  της Κικής Δημουλά</vt:lpstr>
      <vt:lpstr>  Τι μας λέει ο τίτλος του ποιήματος    («Σημείο Αναγνωρίσεως»)  </vt:lpstr>
      <vt:lpstr>  Τι μας λέει ο υπότιτλος «άγαλμα γυναίκας με δεμένα χέρια»   </vt:lpstr>
      <vt:lpstr>Έχει σημασία ποιο είναι το άγαλμα; </vt:lpstr>
      <vt:lpstr>Θα μπορούσε να είναι αυτό</vt:lpstr>
      <vt:lpstr>Ή αυτό</vt:lpstr>
      <vt:lpstr>Δηλαδή αυτό:</vt:lpstr>
      <vt:lpstr>Ή καλύτερα σήμερα αυτό:</vt:lpstr>
      <vt:lpstr>Τι μας πληροφορεί το βιβλίο; </vt:lpstr>
      <vt:lpstr>Έχει σημασία το όνομα του αγάλματος; </vt:lpstr>
      <vt:lpstr>Η κόκκινη γραμμή το όριο</vt:lpstr>
      <vt:lpstr>«Βόρειος Ήπειρος»</vt:lpstr>
      <vt:lpstr>Έχει κάποιο ρόλο στο ποίημα; </vt:lpstr>
      <vt:lpstr>Η έμπνευση</vt:lpstr>
      <vt:lpstr>    Όλοι σε λένε κατευθείαν άγαλμα,    εγώ σε προσφωνώ γυναίκα κατευθείαν.  </vt:lpstr>
      <vt:lpstr>Η συνομιλία του έργου τέχνης  </vt:lpstr>
      <vt:lpstr>Τα σχήματα λόγου</vt:lpstr>
      <vt:lpstr>Στολίζεις κάποιο πάρκο </vt:lpstr>
      <vt:lpstr>Από μακριά εξαπατάς.  </vt:lpstr>
      <vt:lpstr> Θαρρεί κανείς  πως έχεις ελαφρά ανακαθήσει  </vt:lpstr>
      <vt:lpstr>να θυμηθείς ένα ωραίο όνειρο που είδες,  πως παίρνεις φόρα να το ζήσεις.  </vt:lpstr>
      <vt:lpstr>Τα όνειρα στην ποίηση της Δημουλά</vt:lpstr>
      <vt:lpstr>Από κοντά ξεκαθαρίζει το όνειρο:  </vt:lpstr>
      <vt:lpstr> Η πραγματικότητα διαλύει την ψευδαίσθηση και το όνειρο.  </vt:lpstr>
      <vt:lpstr>Διαφάνεια 41</vt:lpstr>
      <vt:lpstr>Διαφάνεια 42</vt:lpstr>
      <vt:lpstr>  Έτσι σε παραγγείλανε στο γλύπτη:  αιχμάλωτη.    </vt:lpstr>
      <vt:lpstr> Δεν μπορείς ούτε μια βροχή να ζυγίσεις στο χέρι σου,  ούτε μια ελαφριά μαργαρίτα.  Δεμένα είναι τα χέρια σου.  </vt:lpstr>
      <vt:lpstr>Και δεν είν’ το μάρμαρο μόνο ο Άργος.  </vt:lpstr>
      <vt:lpstr>Διαφάνεια 46</vt:lpstr>
      <vt:lpstr>Διαφάνεια 47</vt:lpstr>
      <vt:lpstr>Η αφηγήτρια διατυπώνει δύο υποθέσεις:  </vt:lpstr>
      <vt:lpstr>   </vt:lpstr>
      <vt:lpstr>Διαφάνεια 50</vt:lpstr>
      <vt:lpstr>Η ανέφικτη ελευθερία</vt:lpstr>
      <vt:lpstr>Ο υπαινιγμός</vt:lpstr>
      <vt:lpstr>Όλοι σε λένε κατευθείαν άγαλμα,  εγώ σε λέω γυναίκα αμέσως.  </vt:lpstr>
      <vt:lpstr>Σχήμα άρσης</vt:lpstr>
      <vt:lpstr>Διαφάνεια 55</vt:lpstr>
      <vt:lpstr>Η θέση</vt:lpstr>
      <vt:lpstr>Το σχήμα άρσης και θέσης</vt:lpstr>
      <vt:lpstr>Η γυναικεία αιχμαλωσία</vt:lpstr>
      <vt:lpstr>Η ειρωνεία</vt:lpstr>
      <vt:lpstr>Σε λέω γυναίκα  γιατί είσ’ αιχμάλωτη</vt:lpstr>
      <vt:lpstr>Η τεχνική του ποιήματος </vt:lpstr>
      <vt:lpstr>Η ποιητική αφήγηση -  αφηγηματικοί τρόποι </vt:lpstr>
      <vt:lpstr>Το β΄ πρόσωπο </vt:lpstr>
      <vt:lpstr>Ποια στοιχεία του συγκεκριμένου ποιήματος παραπέμπουν στη γυναικεία γραφή; </vt:lpstr>
      <vt:lpstr>Η γυναικεία γραφή</vt:lpstr>
      <vt:lpstr>Ο συμβολισμός του αγάλματος</vt:lpstr>
      <vt:lpstr>Οι συμβολισμοί</vt:lpstr>
      <vt:lpstr>Γιατί η αφηγήτρια θεωρεί αιχμάλωτη τη γυναίκα; </vt:lpstr>
      <vt:lpstr>Σχήματα λόγου</vt:lpstr>
      <vt:lpstr>Διαφάνεια 70</vt:lpstr>
      <vt:lpstr>Διαφάνεια 71</vt:lpstr>
      <vt:lpstr>Παράλληλο κείμενο: Ποια γυναικεία στερεότυπα βλέπετε στο ποίημα;</vt:lpstr>
      <vt:lpstr>Ευχαριστώ!</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Agathi</cp:lastModifiedBy>
  <cp:revision>929</cp:revision>
  <dcterms:created xsi:type="dcterms:W3CDTF">2010-05-23T14:28:12Z</dcterms:created>
  <dcterms:modified xsi:type="dcterms:W3CDTF">2014-02-10T18:06:15Z</dcterms:modified>
</cp:coreProperties>
</file>